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ebp" ContentType="image/webp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7" r:id="rId9"/>
    <p:sldId id="263" r:id="rId10"/>
    <p:sldId id="268" r:id="rId11"/>
    <p:sldId id="270" r:id="rId12"/>
    <p:sldId id="264" r:id="rId13"/>
    <p:sldId id="269" r:id="rId14"/>
    <p:sldId id="265" r:id="rId15"/>
  </p:sldIdLst>
  <p:sldSz cx="18288000" cy="10287000"/>
  <p:notesSz cx="6858000" cy="9144000"/>
  <p:embeddedFontLst>
    <p:embeddedFont>
      <p:font typeface="Open Sauce Bold" panose="020B0604020202020204" charset="0"/>
      <p:regular r:id="rId17"/>
    </p:embeddedFont>
    <p:embeddedFont>
      <p:font typeface="Poppins" panose="00000500000000000000" pitchFamily="2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75" d="100"/>
          <a:sy n="75" d="100"/>
        </p:scale>
        <p:origin x="-2275" y="-6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g>
</file>

<file path=ppt/media/image13.jpg>
</file>

<file path=ppt/media/image14.jpeg>
</file>

<file path=ppt/media/image15.webp>
</file>

<file path=ppt/media/image16.jpg>
</file>

<file path=ppt/media/image17.jpg>
</file>

<file path=ppt/media/image18.jpeg>
</file>

<file path=ppt/media/image19.jpeg>
</file>

<file path=ppt/media/image2.png>
</file>

<file path=ppt/media/image20.jpeg>
</file>

<file path=ppt/media/image21.jpg>
</file>

<file path=ppt/media/image22.png>
</file>

<file path=ppt/media/image23.jpeg>
</file>

<file path=ppt/media/image3.svg>
</file>

<file path=ppt/media/image4.png>
</file>

<file path=ppt/media/image5.svg>
</file>

<file path=ppt/media/image6.jpeg>
</file>

<file path=ppt/media/image7.jpg>
</file>

<file path=ppt/media/image8.webp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868F97-AADC-428E-8407-0E41EF3F3166}" type="datetimeFigureOut">
              <a:rPr lang="en-GB" smtClean="0"/>
              <a:t>17/12/2024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3187EA-3666-45E4-A094-6065E92298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727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3187EA-3666-45E4-A094-6065E922983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699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3187EA-3666-45E4-A094-6065E922983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210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3187EA-3666-45E4-A094-6065E922983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832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web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web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2.png"/><Relationship Id="rId7" Type="http://schemas.openxmlformats.org/officeDocument/2006/relationships/image" Target="../media/image12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ebp"/><Relationship Id="rId3" Type="http://schemas.openxmlformats.org/officeDocument/2006/relationships/image" Target="../media/image6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17.jpg"/><Relationship Id="rId4" Type="http://schemas.openxmlformats.org/officeDocument/2006/relationships/image" Target="../media/image2.png"/><Relationship Id="rId9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6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324291"/>
            <a:ext cx="15039268" cy="10892838"/>
            <a:chOff x="0" y="-38100"/>
            <a:chExt cx="3960959" cy="28688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960959" cy="2830796"/>
            </a:xfrm>
            <a:custGeom>
              <a:avLst/>
              <a:gdLst/>
              <a:ahLst/>
              <a:cxnLst/>
              <a:rect l="l" t="t" r="r" b="b"/>
              <a:pathLst>
                <a:path w="3960959" h="2830796">
                  <a:moveTo>
                    <a:pt x="0" y="0"/>
                  </a:moveTo>
                  <a:lnTo>
                    <a:pt x="3960959" y="0"/>
                  </a:lnTo>
                  <a:lnTo>
                    <a:pt x="3960959" y="2830796"/>
                  </a:lnTo>
                  <a:lnTo>
                    <a:pt x="0" y="2830796"/>
                  </a:ln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960959" cy="28688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521234" y="6885220"/>
            <a:ext cx="7265937" cy="6803560"/>
          </a:xfrm>
          <a:custGeom>
            <a:avLst/>
            <a:gdLst/>
            <a:ahLst/>
            <a:cxnLst/>
            <a:rect l="l" t="t" r="r" b="b"/>
            <a:pathLst>
              <a:path w="7265937" h="6803560">
                <a:moveTo>
                  <a:pt x="0" y="0"/>
                </a:moveTo>
                <a:lnTo>
                  <a:pt x="7265937" y="0"/>
                </a:lnTo>
                <a:lnTo>
                  <a:pt x="7265937" y="6803560"/>
                </a:lnTo>
                <a:lnTo>
                  <a:pt x="0" y="68035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5400000">
            <a:off x="8432713" y="431713"/>
            <a:ext cx="10456538" cy="9254036"/>
          </a:xfrm>
          <a:custGeom>
            <a:avLst/>
            <a:gdLst/>
            <a:ahLst/>
            <a:cxnLst/>
            <a:rect l="l" t="t" r="r" b="b"/>
            <a:pathLst>
              <a:path w="10456538" h="9254036">
                <a:moveTo>
                  <a:pt x="0" y="0"/>
                </a:moveTo>
                <a:lnTo>
                  <a:pt x="10456538" y="0"/>
                </a:lnTo>
                <a:lnTo>
                  <a:pt x="10456538" y="9254036"/>
                </a:lnTo>
                <a:lnTo>
                  <a:pt x="0" y="92540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AutoShape 8"/>
          <p:cNvSpPr/>
          <p:nvPr/>
        </p:nvSpPr>
        <p:spPr>
          <a:xfrm>
            <a:off x="1598446" y="6057900"/>
            <a:ext cx="743551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-146266" y="1209490"/>
            <a:ext cx="13335000" cy="3046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Study the economics of </a:t>
            </a:r>
          </a:p>
          <a:p>
            <a:pPr algn="ctr"/>
            <a:r>
              <a:rPr lang="en-US" sz="6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optimizing solar energy capture and energy storage in a rural setting</a:t>
            </a:r>
            <a:endParaRPr lang="en-US" sz="6600" b="1" dirty="0">
              <a:solidFill>
                <a:schemeClr val="bg1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598446" y="6314844"/>
            <a:ext cx="9340518" cy="29238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801"/>
              </a:lnSpc>
            </a:pPr>
            <a:r>
              <a:rPr lang="en-US" sz="32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E/19/055</a:t>
            </a:r>
          </a:p>
          <a:p>
            <a:pPr algn="l">
              <a:lnSpc>
                <a:spcPts val="3801"/>
              </a:lnSpc>
            </a:pPr>
            <a:r>
              <a:rPr lang="en-US" sz="32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L.A. Chathuranga</a:t>
            </a:r>
          </a:p>
          <a:p>
            <a:pPr algn="l">
              <a:lnSpc>
                <a:spcPts val="3801"/>
              </a:lnSpc>
            </a:pPr>
            <a:r>
              <a:rPr lang="en-US" sz="32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SUPERVISED BY :  Dr. P.B. </a:t>
            </a:r>
            <a:r>
              <a:rPr lang="en-US" sz="32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Boyagoda</a:t>
            </a:r>
            <a:r>
              <a:rPr lang="en-US" sz="32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</a:p>
          <a:p>
            <a:pPr algn="l">
              <a:lnSpc>
                <a:spcPts val="3801"/>
              </a:lnSpc>
            </a:pPr>
            <a:r>
              <a:rPr lang="en-US" sz="32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Department of Mechanical Engineering</a:t>
            </a:r>
          </a:p>
          <a:p>
            <a:pPr algn="l">
              <a:lnSpc>
                <a:spcPts val="3801"/>
              </a:lnSpc>
            </a:pPr>
            <a:r>
              <a:rPr lang="en-US" sz="32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Faculty of Engineering</a:t>
            </a:r>
          </a:p>
          <a:p>
            <a:pPr algn="l">
              <a:lnSpc>
                <a:spcPts val="3801"/>
              </a:lnSpc>
            </a:pPr>
            <a:r>
              <a:rPr lang="en-US" sz="32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University of Peradeniya</a:t>
            </a:r>
          </a:p>
        </p:txBody>
      </p:sp>
      <p:sp>
        <p:nvSpPr>
          <p:cNvPr id="11" name="Freeform 11"/>
          <p:cNvSpPr/>
          <p:nvPr/>
        </p:nvSpPr>
        <p:spPr>
          <a:xfrm flipH="1">
            <a:off x="-2956705" y="-2408692"/>
            <a:ext cx="5144780" cy="4817385"/>
          </a:xfrm>
          <a:custGeom>
            <a:avLst/>
            <a:gdLst/>
            <a:ahLst/>
            <a:cxnLst/>
            <a:rect l="l" t="t" r="r" b="b"/>
            <a:pathLst>
              <a:path w="5144780" h="4817385">
                <a:moveTo>
                  <a:pt x="5144780" y="0"/>
                </a:moveTo>
                <a:lnTo>
                  <a:pt x="0" y="0"/>
                </a:lnTo>
                <a:lnTo>
                  <a:pt x="0" y="4817384"/>
                </a:lnTo>
                <a:lnTo>
                  <a:pt x="5144780" y="4817384"/>
                </a:lnTo>
                <a:lnTo>
                  <a:pt x="5144780" y="0"/>
                </a:lnTo>
                <a:close/>
              </a:path>
            </a:pathLst>
          </a:custGeom>
          <a:blipFill>
            <a:blip r:embed="rId4">
              <a:alphaModFix amt="6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5B4974-0A4C-0C31-81DE-1BB033BE2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EC317CB-CF08-78BC-D5D2-466EABFA0A90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F8A87D2-4F7E-B9B7-5013-0C3E267EA0C1}"/>
              </a:ext>
            </a:extLst>
          </p:cNvPr>
          <p:cNvSpPr/>
          <p:nvPr/>
        </p:nvSpPr>
        <p:spPr>
          <a:xfrm flipH="1">
            <a:off x="15421843" y="-84769"/>
            <a:ext cx="4689116" cy="4390718"/>
          </a:xfrm>
          <a:custGeom>
            <a:avLst/>
            <a:gdLst/>
            <a:ahLst/>
            <a:cxnLst/>
            <a:rect l="l" t="t" r="r" b="b"/>
            <a:pathLst>
              <a:path w="4689116" h="4390718">
                <a:moveTo>
                  <a:pt x="4689116" y="0"/>
                </a:moveTo>
                <a:lnTo>
                  <a:pt x="0" y="0"/>
                </a:lnTo>
                <a:lnTo>
                  <a:pt x="0" y="4390718"/>
                </a:lnTo>
                <a:lnTo>
                  <a:pt x="4689116" y="4390718"/>
                </a:lnTo>
                <a:lnTo>
                  <a:pt x="4689116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4796618C-51D8-643A-B44C-3EAEB2BC11AE}"/>
              </a:ext>
            </a:extLst>
          </p:cNvPr>
          <p:cNvSpPr txBox="1"/>
          <p:nvPr/>
        </p:nvSpPr>
        <p:spPr>
          <a:xfrm>
            <a:off x="9592472" y="446426"/>
            <a:ext cx="5535789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dirty="0">
                <a:solidFill>
                  <a:srgbClr val="213C8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Expected Outcomes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EC81D636-9257-0AAF-B0CE-889765B84E30}"/>
              </a:ext>
            </a:extLst>
          </p:cNvPr>
          <p:cNvGrpSpPr/>
          <p:nvPr/>
        </p:nvGrpSpPr>
        <p:grpSpPr>
          <a:xfrm>
            <a:off x="9051846" y="3359829"/>
            <a:ext cx="8265548" cy="1807996"/>
            <a:chOff x="0" y="0"/>
            <a:chExt cx="1511177" cy="476180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6FADDA3B-F8F2-AF64-DA98-5FD25E57BE21}"/>
                </a:ext>
              </a:extLst>
            </p:cNvPr>
            <p:cNvSpPr/>
            <p:nvPr/>
          </p:nvSpPr>
          <p:spPr>
            <a:xfrm>
              <a:off x="0" y="0"/>
              <a:ext cx="1511177" cy="476180"/>
            </a:xfrm>
            <a:custGeom>
              <a:avLst/>
              <a:gdLst/>
              <a:ahLst/>
              <a:cxnLst/>
              <a:rect l="l" t="t" r="r" b="b"/>
              <a:pathLst>
                <a:path w="1511177" h="476180">
                  <a:moveTo>
                    <a:pt x="26986" y="0"/>
                  </a:moveTo>
                  <a:lnTo>
                    <a:pt x="1484191" y="0"/>
                  </a:lnTo>
                  <a:cubicBezTo>
                    <a:pt x="1491348" y="0"/>
                    <a:pt x="1498212" y="2843"/>
                    <a:pt x="1503273" y="7904"/>
                  </a:cubicBezTo>
                  <a:cubicBezTo>
                    <a:pt x="1508334" y="12965"/>
                    <a:pt x="1511177" y="19829"/>
                    <a:pt x="1511177" y="26986"/>
                  </a:cubicBezTo>
                  <a:lnTo>
                    <a:pt x="1511177" y="449194"/>
                  </a:lnTo>
                  <a:cubicBezTo>
                    <a:pt x="1511177" y="456351"/>
                    <a:pt x="1508334" y="463215"/>
                    <a:pt x="1503273" y="468276"/>
                  </a:cubicBezTo>
                  <a:cubicBezTo>
                    <a:pt x="1498212" y="473337"/>
                    <a:pt x="1491348" y="476180"/>
                    <a:pt x="1484191" y="476180"/>
                  </a:cubicBezTo>
                  <a:lnTo>
                    <a:pt x="26986" y="476180"/>
                  </a:lnTo>
                  <a:cubicBezTo>
                    <a:pt x="19829" y="476180"/>
                    <a:pt x="12965" y="473337"/>
                    <a:pt x="7904" y="468276"/>
                  </a:cubicBezTo>
                  <a:cubicBezTo>
                    <a:pt x="2843" y="463215"/>
                    <a:pt x="0" y="456351"/>
                    <a:pt x="0" y="449194"/>
                  </a:cubicBezTo>
                  <a:lnTo>
                    <a:pt x="0" y="26986"/>
                  </a:lnTo>
                  <a:cubicBezTo>
                    <a:pt x="0" y="19829"/>
                    <a:pt x="2843" y="12965"/>
                    <a:pt x="7904" y="7904"/>
                  </a:cubicBezTo>
                  <a:cubicBezTo>
                    <a:pt x="12965" y="2843"/>
                    <a:pt x="19829" y="0"/>
                    <a:pt x="26986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37330EF8-32B0-B167-00A9-15C2CDC75045}"/>
                </a:ext>
              </a:extLst>
            </p:cNvPr>
            <p:cNvSpPr txBox="1"/>
            <p:nvPr/>
          </p:nvSpPr>
          <p:spPr>
            <a:xfrm>
              <a:off x="0" y="-38100"/>
              <a:ext cx="1511177" cy="514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A2822312-D1CB-7F6B-BD94-0F900FC6E43C}"/>
              </a:ext>
            </a:extLst>
          </p:cNvPr>
          <p:cNvSpPr txBox="1"/>
          <p:nvPr/>
        </p:nvSpPr>
        <p:spPr>
          <a:xfrm>
            <a:off x="9298890" y="3736110"/>
            <a:ext cx="7846110" cy="1179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Efficiency Improvements: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Increased solar energy capture using tracking.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Reliable nighttime power generation.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5AB1B025-A01C-C1FE-D283-6838BF417685}"/>
              </a:ext>
            </a:extLst>
          </p:cNvPr>
          <p:cNvGrpSpPr/>
          <p:nvPr/>
        </p:nvGrpSpPr>
        <p:grpSpPr>
          <a:xfrm>
            <a:off x="9034004" y="6412602"/>
            <a:ext cx="8265549" cy="2177691"/>
            <a:chOff x="0" y="0"/>
            <a:chExt cx="1511177" cy="47618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8718B8FE-7D4E-A33D-A62D-234B914301EB}"/>
                </a:ext>
              </a:extLst>
            </p:cNvPr>
            <p:cNvSpPr/>
            <p:nvPr/>
          </p:nvSpPr>
          <p:spPr>
            <a:xfrm>
              <a:off x="0" y="0"/>
              <a:ext cx="1511177" cy="476180"/>
            </a:xfrm>
            <a:custGeom>
              <a:avLst/>
              <a:gdLst/>
              <a:ahLst/>
              <a:cxnLst/>
              <a:rect l="l" t="t" r="r" b="b"/>
              <a:pathLst>
                <a:path w="1511177" h="476180">
                  <a:moveTo>
                    <a:pt x="26986" y="0"/>
                  </a:moveTo>
                  <a:lnTo>
                    <a:pt x="1484191" y="0"/>
                  </a:lnTo>
                  <a:cubicBezTo>
                    <a:pt x="1491348" y="0"/>
                    <a:pt x="1498212" y="2843"/>
                    <a:pt x="1503273" y="7904"/>
                  </a:cubicBezTo>
                  <a:cubicBezTo>
                    <a:pt x="1508334" y="12965"/>
                    <a:pt x="1511177" y="19829"/>
                    <a:pt x="1511177" y="26986"/>
                  </a:cubicBezTo>
                  <a:lnTo>
                    <a:pt x="1511177" y="449194"/>
                  </a:lnTo>
                  <a:cubicBezTo>
                    <a:pt x="1511177" y="456351"/>
                    <a:pt x="1508334" y="463215"/>
                    <a:pt x="1503273" y="468276"/>
                  </a:cubicBezTo>
                  <a:cubicBezTo>
                    <a:pt x="1498212" y="473337"/>
                    <a:pt x="1491348" y="476180"/>
                    <a:pt x="1484191" y="476180"/>
                  </a:cubicBezTo>
                  <a:lnTo>
                    <a:pt x="26986" y="476180"/>
                  </a:lnTo>
                  <a:cubicBezTo>
                    <a:pt x="19829" y="476180"/>
                    <a:pt x="12965" y="473337"/>
                    <a:pt x="7904" y="468276"/>
                  </a:cubicBezTo>
                  <a:cubicBezTo>
                    <a:pt x="2843" y="463215"/>
                    <a:pt x="0" y="456351"/>
                    <a:pt x="0" y="449194"/>
                  </a:cubicBezTo>
                  <a:lnTo>
                    <a:pt x="0" y="26986"/>
                  </a:lnTo>
                  <a:cubicBezTo>
                    <a:pt x="0" y="19829"/>
                    <a:pt x="2843" y="12965"/>
                    <a:pt x="7904" y="7904"/>
                  </a:cubicBezTo>
                  <a:cubicBezTo>
                    <a:pt x="12965" y="2843"/>
                    <a:pt x="19829" y="0"/>
                    <a:pt x="26986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029B5D96-83F6-42C8-BD25-E96E7946C9EE}"/>
                </a:ext>
              </a:extLst>
            </p:cNvPr>
            <p:cNvSpPr txBox="1"/>
            <p:nvPr/>
          </p:nvSpPr>
          <p:spPr>
            <a:xfrm>
              <a:off x="0" y="-38100"/>
              <a:ext cx="1511177" cy="514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53C95A94-E900-6C28-A0B2-E0BBB923B7AD}"/>
              </a:ext>
            </a:extLst>
          </p:cNvPr>
          <p:cNvSpPr txBox="1"/>
          <p:nvPr/>
        </p:nvSpPr>
        <p:spPr>
          <a:xfrm>
            <a:off x="9346213" y="6712963"/>
            <a:ext cx="7641132" cy="15769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Potential Applications: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Rural and off-grid areas.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Scalable solutions for energy needs in small communities.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31110DB9-AE29-8567-BF59-D9F149D4FBA4}"/>
              </a:ext>
            </a:extLst>
          </p:cNvPr>
          <p:cNvSpPr/>
          <p:nvPr/>
        </p:nvSpPr>
        <p:spPr>
          <a:xfrm rot="-5400000" flipH="1" flipV="1">
            <a:off x="-2276203" y="516482"/>
            <a:ext cx="10456538" cy="9254036"/>
          </a:xfrm>
          <a:custGeom>
            <a:avLst/>
            <a:gdLst/>
            <a:ahLst/>
            <a:cxnLst/>
            <a:rect l="l" t="t" r="r" b="b"/>
            <a:pathLst>
              <a:path w="10456538" h="9254036">
                <a:moveTo>
                  <a:pt x="10456537" y="9254036"/>
                </a:moveTo>
                <a:lnTo>
                  <a:pt x="0" y="9254036"/>
                </a:lnTo>
                <a:lnTo>
                  <a:pt x="0" y="0"/>
                </a:lnTo>
                <a:lnTo>
                  <a:pt x="10456537" y="0"/>
                </a:lnTo>
                <a:lnTo>
                  <a:pt x="10456537" y="9254036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>
            <a:extLst>
              <a:ext uri="{FF2B5EF4-FFF2-40B4-BE49-F238E27FC236}">
                <a16:creationId xmlns:a16="http://schemas.microsoft.com/office/drawing/2014/main" id="{EA9007E4-DB84-CB60-5318-136DDDDF23B0}"/>
              </a:ext>
            </a:extLst>
          </p:cNvPr>
          <p:cNvGrpSpPr/>
          <p:nvPr/>
        </p:nvGrpSpPr>
        <p:grpSpPr>
          <a:xfrm>
            <a:off x="587164" y="1247522"/>
            <a:ext cx="7558241" cy="7918028"/>
            <a:chOff x="0" y="0"/>
            <a:chExt cx="1170969" cy="1226710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EC9D584-6B02-5589-255A-5B009ACFF1B5}"/>
                </a:ext>
              </a:extLst>
            </p:cNvPr>
            <p:cNvSpPr/>
            <p:nvPr/>
          </p:nvSpPr>
          <p:spPr>
            <a:xfrm>
              <a:off x="0" y="0"/>
              <a:ext cx="1170969" cy="1226710"/>
            </a:xfrm>
            <a:custGeom>
              <a:avLst/>
              <a:gdLst/>
              <a:ahLst/>
              <a:cxnLst/>
              <a:rect l="l" t="t" r="r" b="b"/>
              <a:pathLst>
                <a:path w="1170969" h="1226710">
                  <a:moveTo>
                    <a:pt x="0" y="0"/>
                  </a:moveTo>
                  <a:lnTo>
                    <a:pt x="1170969" y="0"/>
                  </a:lnTo>
                  <a:lnTo>
                    <a:pt x="1170969" y="1226710"/>
                  </a:lnTo>
                  <a:lnTo>
                    <a:pt x="0" y="1226710"/>
                  </a:lnTo>
                  <a:close/>
                </a:path>
              </a:pathLst>
            </a:custGeom>
            <a:blipFill>
              <a:blip r:embed="rId7"/>
              <a:stretch>
                <a:fillRect l="-95504" r="-55417"/>
              </a:stretch>
            </a:blipFill>
          </p:spPr>
        </p:sp>
      </p:grpSp>
    </p:spTree>
    <p:extLst>
      <p:ext uri="{BB962C8B-B14F-4D97-AF65-F5344CB8AC3E}">
        <p14:creationId xmlns:p14="http://schemas.microsoft.com/office/powerpoint/2010/main" val="3292473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9D6CE5-FB79-48D4-D629-2E7BFD145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6296368-A4F5-C6B9-18A6-1F6958D31D80}"/>
              </a:ext>
            </a:extLst>
          </p:cNvPr>
          <p:cNvSpPr/>
          <p:nvPr/>
        </p:nvSpPr>
        <p:spPr>
          <a:xfrm>
            <a:off x="0" y="-215263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1138649-5B24-03D1-440F-B0503D6D42C9}"/>
              </a:ext>
            </a:extLst>
          </p:cNvPr>
          <p:cNvSpPr txBox="1"/>
          <p:nvPr/>
        </p:nvSpPr>
        <p:spPr>
          <a:xfrm>
            <a:off x="11514125" y="1098000"/>
            <a:ext cx="6467818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dirty="0">
                <a:solidFill>
                  <a:srgbClr val="213C8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Conclusion</a:t>
            </a: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EB6311AF-C82C-B778-63A4-92FB2FDCC975}"/>
              </a:ext>
            </a:extLst>
          </p:cNvPr>
          <p:cNvSpPr/>
          <p:nvPr/>
        </p:nvSpPr>
        <p:spPr>
          <a:xfrm flipH="1">
            <a:off x="-1874569" y="4067185"/>
            <a:ext cx="6732873" cy="6304417"/>
          </a:xfrm>
          <a:custGeom>
            <a:avLst/>
            <a:gdLst/>
            <a:ahLst/>
            <a:cxnLst/>
            <a:rect l="l" t="t" r="r" b="b"/>
            <a:pathLst>
              <a:path w="6732873" h="6304417">
                <a:moveTo>
                  <a:pt x="6732873" y="0"/>
                </a:moveTo>
                <a:lnTo>
                  <a:pt x="0" y="0"/>
                </a:lnTo>
                <a:lnTo>
                  <a:pt x="0" y="6304417"/>
                </a:lnTo>
                <a:lnTo>
                  <a:pt x="6732873" y="6304417"/>
                </a:lnTo>
                <a:lnTo>
                  <a:pt x="6732873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F4203524-80FA-569A-591A-712AB44855E4}"/>
              </a:ext>
            </a:extLst>
          </p:cNvPr>
          <p:cNvGrpSpPr/>
          <p:nvPr/>
        </p:nvGrpSpPr>
        <p:grpSpPr>
          <a:xfrm>
            <a:off x="660842" y="876300"/>
            <a:ext cx="9359793" cy="8088729"/>
            <a:chOff x="0" y="0"/>
            <a:chExt cx="2037548" cy="208424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74D7226-80DE-C3A7-C17B-9210D05B6C3D}"/>
                </a:ext>
              </a:extLst>
            </p:cNvPr>
            <p:cNvSpPr/>
            <p:nvPr/>
          </p:nvSpPr>
          <p:spPr>
            <a:xfrm>
              <a:off x="0" y="0"/>
              <a:ext cx="2037548" cy="2084242"/>
            </a:xfrm>
            <a:custGeom>
              <a:avLst/>
              <a:gdLst/>
              <a:ahLst/>
              <a:cxnLst/>
              <a:rect l="l" t="t" r="r" b="b"/>
              <a:pathLst>
                <a:path w="2037548" h="2084242">
                  <a:moveTo>
                    <a:pt x="20014" y="0"/>
                  </a:moveTo>
                  <a:lnTo>
                    <a:pt x="2017533" y="0"/>
                  </a:lnTo>
                  <a:cubicBezTo>
                    <a:pt x="2028587" y="0"/>
                    <a:pt x="2037548" y="8961"/>
                    <a:pt x="2037548" y="20014"/>
                  </a:cubicBezTo>
                  <a:lnTo>
                    <a:pt x="2037548" y="2064228"/>
                  </a:lnTo>
                  <a:cubicBezTo>
                    <a:pt x="2037548" y="2075281"/>
                    <a:pt x="2028587" y="2084242"/>
                    <a:pt x="2017533" y="2084242"/>
                  </a:cubicBezTo>
                  <a:lnTo>
                    <a:pt x="20014" y="2084242"/>
                  </a:lnTo>
                  <a:cubicBezTo>
                    <a:pt x="8961" y="2084242"/>
                    <a:pt x="0" y="2075281"/>
                    <a:pt x="0" y="2064228"/>
                  </a:cubicBezTo>
                  <a:lnTo>
                    <a:pt x="0" y="20014"/>
                  </a:lnTo>
                  <a:cubicBezTo>
                    <a:pt x="0" y="8961"/>
                    <a:pt x="8961" y="0"/>
                    <a:pt x="20014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A9FCB2F9-CD4A-AFA4-FD10-124E8DA12411}"/>
                </a:ext>
              </a:extLst>
            </p:cNvPr>
            <p:cNvSpPr txBox="1"/>
            <p:nvPr/>
          </p:nvSpPr>
          <p:spPr>
            <a:xfrm>
              <a:off x="0" y="-38100"/>
              <a:ext cx="2037548" cy="2122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5C3B5BFE-2FE3-A299-B2BE-A15D815D254B}"/>
              </a:ext>
            </a:extLst>
          </p:cNvPr>
          <p:cNvSpPr txBox="1"/>
          <p:nvPr/>
        </p:nvSpPr>
        <p:spPr>
          <a:xfrm>
            <a:off x="907379" y="1796703"/>
            <a:ext cx="8780003" cy="59643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Developed a dual-axis solar tracking system to maximize energy capture during the day. </a:t>
            </a:r>
          </a:p>
          <a:p>
            <a:pPr>
              <a:lnSpc>
                <a:spcPts val="3120"/>
              </a:lnSpc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marL="457200" indent="-4572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Designed a water-based energy storage system to generate electricity at night.  </a:t>
            </a:r>
          </a:p>
          <a:p>
            <a:pPr marL="457200" indent="-457200">
              <a:lnSpc>
                <a:spcPts val="3120"/>
              </a:lnSpc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indent="-4572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Addressed key challenges of solar energy, such as inefficiency and nighttime availability. </a:t>
            </a:r>
          </a:p>
          <a:p>
            <a:pPr>
              <a:lnSpc>
                <a:spcPts val="3120"/>
              </a:lnSpc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marL="457200" indent="-4572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Provided a cost-effective and sustainable alternative to conventional energy storage solutions.  </a:t>
            </a:r>
          </a:p>
          <a:p>
            <a:pPr marL="457200" indent="-457200">
              <a:lnSpc>
                <a:spcPts val="3120"/>
              </a:lnSpc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indent="-4572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Showcased potential for broader application in off-grid and rural areas. </a:t>
            </a:r>
            <a:endParaRPr lang="en-US" sz="28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A3D8E3B5-F6DC-5DA1-6F4C-433D3C45B223}"/>
              </a:ext>
            </a:extLst>
          </p:cNvPr>
          <p:cNvSpPr/>
          <p:nvPr/>
        </p:nvSpPr>
        <p:spPr>
          <a:xfrm rot="-5400000" flipH="1">
            <a:off x="11745522" y="431713"/>
            <a:ext cx="10456538" cy="9254036"/>
          </a:xfrm>
          <a:custGeom>
            <a:avLst/>
            <a:gdLst/>
            <a:ahLst/>
            <a:cxnLst/>
            <a:rect l="l" t="t" r="r" b="b"/>
            <a:pathLst>
              <a:path w="10456538" h="9254036">
                <a:moveTo>
                  <a:pt x="10456538" y="0"/>
                </a:moveTo>
                <a:lnTo>
                  <a:pt x="0" y="0"/>
                </a:lnTo>
                <a:lnTo>
                  <a:pt x="0" y="9254036"/>
                </a:lnTo>
                <a:lnTo>
                  <a:pt x="10456538" y="9254036"/>
                </a:lnTo>
                <a:lnTo>
                  <a:pt x="1045653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A1F741-1DB6-2F38-8371-D0E0A99920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1477" y="2928179"/>
            <a:ext cx="7079932" cy="530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5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Bar dir="vert"/>
      </p:transition>
    </mc:Choice>
    <mc:Fallback xmlns="">
      <p:transition spd="slow">
        <p:randomBar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869293" y="4126319"/>
            <a:ext cx="6949667" cy="6507415"/>
          </a:xfrm>
          <a:custGeom>
            <a:avLst/>
            <a:gdLst/>
            <a:ahLst/>
            <a:cxnLst/>
            <a:rect l="l" t="t" r="r" b="b"/>
            <a:pathLst>
              <a:path w="6949667" h="6507415">
                <a:moveTo>
                  <a:pt x="6949667" y="0"/>
                </a:moveTo>
                <a:lnTo>
                  <a:pt x="0" y="0"/>
                </a:lnTo>
                <a:lnTo>
                  <a:pt x="0" y="6507415"/>
                </a:lnTo>
                <a:lnTo>
                  <a:pt x="6949667" y="6507415"/>
                </a:lnTo>
                <a:lnTo>
                  <a:pt x="6949667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3733800" y="650281"/>
            <a:ext cx="10366183" cy="1553803"/>
            <a:chOff x="0" y="0"/>
            <a:chExt cx="2730188" cy="176371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730188" cy="1763712"/>
            </a:xfrm>
            <a:custGeom>
              <a:avLst/>
              <a:gdLst/>
              <a:ahLst/>
              <a:cxnLst/>
              <a:rect l="l" t="t" r="r" b="b"/>
              <a:pathLst>
                <a:path w="2730188" h="1763712">
                  <a:moveTo>
                    <a:pt x="14937" y="0"/>
                  </a:moveTo>
                  <a:lnTo>
                    <a:pt x="2715251" y="0"/>
                  </a:lnTo>
                  <a:cubicBezTo>
                    <a:pt x="2723501" y="0"/>
                    <a:pt x="2730188" y="6687"/>
                    <a:pt x="2730188" y="14937"/>
                  </a:cubicBezTo>
                  <a:lnTo>
                    <a:pt x="2730188" y="1748775"/>
                  </a:lnTo>
                  <a:cubicBezTo>
                    <a:pt x="2730188" y="1752736"/>
                    <a:pt x="2728614" y="1756535"/>
                    <a:pt x="2725813" y="1759337"/>
                  </a:cubicBezTo>
                  <a:cubicBezTo>
                    <a:pt x="2723012" y="1762138"/>
                    <a:pt x="2719213" y="1763712"/>
                    <a:pt x="2715251" y="1763712"/>
                  </a:cubicBezTo>
                  <a:lnTo>
                    <a:pt x="14937" y="1763712"/>
                  </a:lnTo>
                  <a:cubicBezTo>
                    <a:pt x="6687" y="1763712"/>
                    <a:pt x="0" y="1757024"/>
                    <a:pt x="0" y="1748775"/>
                  </a:cubicBezTo>
                  <a:lnTo>
                    <a:pt x="0" y="14937"/>
                  </a:lnTo>
                  <a:cubicBezTo>
                    <a:pt x="0" y="6687"/>
                    <a:pt x="6687" y="0"/>
                    <a:pt x="14937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730188" cy="18018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458819" y="751743"/>
            <a:ext cx="8916143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Project Timeline</a:t>
            </a:r>
          </a:p>
        </p:txBody>
      </p:sp>
      <p:sp>
        <p:nvSpPr>
          <p:cNvPr id="11" name="Freeform 11"/>
          <p:cNvSpPr/>
          <p:nvPr/>
        </p:nvSpPr>
        <p:spPr>
          <a:xfrm flipH="1">
            <a:off x="13240960" y="617897"/>
            <a:ext cx="3910847" cy="3661975"/>
          </a:xfrm>
          <a:custGeom>
            <a:avLst/>
            <a:gdLst/>
            <a:ahLst/>
            <a:cxnLst/>
            <a:rect l="l" t="t" r="r" b="b"/>
            <a:pathLst>
              <a:path w="3910847" h="3661975">
                <a:moveTo>
                  <a:pt x="3910847" y="0"/>
                </a:moveTo>
                <a:lnTo>
                  <a:pt x="0" y="0"/>
                </a:lnTo>
                <a:lnTo>
                  <a:pt x="0" y="3661975"/>
                </a:lnTo>
                <a:lnTo>
                  <a:pt x="3910847" y="3661975"/>
                </a:lnTo>
                <a:lnTo>
                  <a:pt x="3910847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26537A5-0F43-2572-1E3E-0E95D681BF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57" y="2820800"/>
            <a:ext cx="16431665" cy="6361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4F3EF-410E-5009-5C76-EBCAA7ECB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C92D241-198A-6188-5195-523FE132D904}"/>
              </a:ext>
            </a:extLst>
          </p:cNvPr>
          <p:cNvSpPr/>
          <p:nvPr/>
        </p:nvSpPr>
        <p:spPr>
          <a:xfrm>
            <a:off x="-228600" y="-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23011B7-D16B-1312-AE51-BA093D084C66}"/>
              </a:ext>
            </a:extLst>
          </p:cNvPr>
          <p:cNvSpPr/>
          <p:nvPr/>
        </p:nvSpPr>
        <p:spPr>
          <a:xfrm rot="-5400000">
            <a:off x="13535558" y="468660"/>
            <a:ext cx="8150601" cy="7213282"/>
          </a:xfrm>
          <a:custGeom>
            <a:avLst/>
            <a:gdLst/>
            <a:ahLst/>
            <a:cxnLst/>
            <a:rect l="l" t="t" r="r" b="b"/>
            <a:pathLst>
              <a:path w="8150601" h="7213282">
                <a:moveTo>
                  <a:pt x="0" y="0"/>
                </a:moveTo>
                <a:lnTo>
                  <a:pt x="8150601" y="0"/>
                </a:lnTo>
                <a:lnTo>
                  <a:pt x="8150601" y="7213281"/>
                </a:lnTo>
                <a:lnTo>
                  <a:pt x="0" y="72132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7713359B-EDEE-098F-1C1F-9B2F06C56DCB}"/>
              </a:ext>
            </a:extLst>
          </p:cNvPr>
          <p:cNvSpPr/>
          <p:nvPr/>
        </p:nvSpPr>
        <p:spPr>
          <a:xfrm flipH="1">
            <a:off x="-1062966" y="326115"/>
            <a:ext cx="5144780" cy="4817385"/>
          </a:xfrm>
          <a:custGeom>
            <a:avLst/>
            <a:gdLst/>
            <a:ahLst/>
            <a:cxnLst/>
            <a:rect l="l" t="t" r="r" b="b"/>
            <a:pathLst>
              <a:path w="5144780" h="4817385">
                <a:moveTo>
                  <a:pt x="5144779" y="0"/>
                </a:moveTo>
                <a:lnTo>
                  <a:pt x="0" y="0"/>
                </a:lnTo>
                <a:lnTo>
                  <a:pt x="0" y="4817385"/>
                </a:lnTo>
                <a:lnTo>
                  <a:pt x="5144779" y="4817385"/>
                </a:lnTo>
                <a:lnTo>
                  <a:pt x="5144779" y="0"/>
                </a:lnTo>
                <a:close/>
              </a:path>
            </a:pathLst>
          </a:custGeom>
          <a:blipFill>
            <a:blip r:embed="rId5">
              <a:alphaModFix amt="6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401CED0A-19AC-22C8-AFF5-449C0CB08E45}"/>
              </a:ext>
            </a:extLst>
          </p:cNvPr>
          <p:cNvGrpSpPr/>
          <p:nvPr/>
        </p:nvGrpSpPr>
        <p:grpSpPr>
          <a:xfrm>
            <a:off x="1814752" y="1028700"/>
            <a:ext cx="15065562" cy="4114800"/>
            <a:chOff x="0" y="0"/>
            <a:chExt cx="2334050" cy="637490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01D7FF12-D282-1398-9F5E-169DD1096829}"/>
                </a:ext>
              </a:extLst>
            </p:cNvPr>
            <p:cNvSpPr/>
            <p:nvPr/>
          </p:nvSpPr>
          <p:spPr>
            <a:xfrm>
              <a:off x="0" y="0"/>
              <a:ext cx="2334050" cy="637490"/>
            </a:xfrm>
            <a:custGeom>
              <a:avLst/>
              <a:gdLst/>
              <a:ahLst/>
              <a:cxnLst/>
              <a:rect l="l" t="t" r="r" b="b"/>
              <a:pathLst>
                <a:path w="2334050" h="637490">
                  <a:moveTo>
                    <a:pt x="0" y="0"/>
                  </a:moveTo>
                  <a:lnTo>
                    <a:pt x="2334050" y="0"/>
                  </a:lnTo>
                  <a:lnTo>
                    <a:pt x="2334050" y="637490"/>
                  </a:lnTo>
                  <a:lnTo>
                    <a:pt x="0" y="637490"/>
                  </a:lnTo>
                  <a:close/>
                </a:path>
              </a:pathLst>
            </a:custGeom>
            <a:blipFill>
              <a:blip r:embed="rId7"/>
              <a:stretch>
                <a:fillRect t="-72196" b="-72196"/>
              </a:stretch>
            </a:blipFill>
          </p:spPr>
        </p:sp>
      </p:grpSp>
      <p:sp>
        <p:nvSpPr>
          <p:cNvPr id="16" name="Freeform 16">
            <a:extLst>
              <a:ext uri="{FF2B5EF4-FFF2-40B4-BE49-F238E27FC236}">
                <a16:creationId xmlns:a16="http://schemas.microsoft.com/office/drawing/2014/main" id="{AFC1192C-2F08-5699-B0AE-73697624ADA2}"/>
              </a:ext>
            </a:extLst>
          </p:cNvPr>
          <p:cNvSpPr/>
          <p:nvPr/>
        </p:nvSpPr>
        <p:spPr>
          <a:xfrm rot="-5400000" flipH="1" flipV="1">
            <a:off x="-2105781" y="5444125"/>
            <a:ext cx="5228269" cy="4627018"/>
          </a:xfrm>
          <a:custGeom>
            <a:avLst/>
            <a:gdLst/>
            <a:ahLst/>
            <a:cxnLst/>
            <a:rect l="l" t="t" r="r" b="b"/>
            <a:pathLst>
              <a:path w="5228269" h="4627018">
                <a:moveTo>
                  <a:pt x="5228268" y="4627018"/>
                </a:moveTo>
                <a:lnTo>
                  <a:pt x="0" y="4627018"/>
                </a:lnTo>
                <a:lnTo>
                  <a:pt x="0" y="0"/>
                </a:lnTo>
                <a:lnTo>
                  <a:pt x="5228268" y="0"/>
                </a:lnTo>
                <a:lnTo>
                  <a:pt x="5228268" y="462701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DADFA8D9-9D24-AEAA-E301-E44A16A00331}"/>
              </a:ext>
            </a:extLst>
          </p:cNvPr>
          <p:cNvSpPr txBox="1"/>
          <p:nvPr/>
        </p:nvSpPr>
        <p:spPr>
          <a:xfrm>
            <a:off x="5029200" y="6515100"/>
            <a:ext cx="6467818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5000" b="1" dirty="0">
                <a:solidFill>
                  <a:schemeClr val="tx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Q &amp; A</a:t>
            </a:r>
          </a:p>
        </p:txBody>
      </p:sp>
    </p:spTree>
    <p:extLst>
      <p:ext uri="{BB962C8B-B14F-4D97-AF65-F5344CB8AC3E}">
        <p14:creationId xmlns:p14="http://schemas.microsoft.com/office/powerpoint/2010/main" val="25260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5039268" cy="10748178"/>
            <a:chOff x="0" y="0"/>
            <a:chExt cx="3960959" cy="28307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960959" cy="2830796"/>
            </a:xfrm>
            <a:custGeom>
              <a:avLst/>
              <a:gdLst/>
              <a:ahLst/>
              <a:cxnLst/>
              <a:rect l="l" t="t" r="r" b="b"/>
              <a:pathLst>
                <a:path w="3960959" h="2830796">
                  <a:moveTo>
                    <a:pt x="0" y="0"/>
                  </a:moveTo>
                  <a:lnTo>
                    <a:pt x="3960959" y="0"/>
                  </a:lnTo>
                  <a:lnTo>
                    <a:pt x="3960959" y="2830796"/>
                  </a:lnTo>
                  <a:lnTo>
                    <a:pt x="0" y="2830796"/>
                  </a:ln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960959" cy="28688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566146" y="2958184"/>
            <a:ext cx="6467818" cy="3667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b="1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Thank You</a:t>
            </a:r>
          </a:p>
        </p:txBody>
      </p:sp>
      <p:sp>
        <p:nvSpPr>
          <p:cNvPr id="7" name="Freeform 7"/>
          <p:cNvSpPr/>
          <p:nvPr/>
        </p:nvSpPr>
        <p:spPr>
          <a:xfrm flipH="1">
            <a:off x="0" y="6256775"/>
            <a:ext cx="6949667" cy="6507415"/>
          </a:xfrm>
          <a:custGeom>
            <a:avLst/>
            <a:gdLst/>
            <a:ahLst/>
            <a:cxnLst/>
            <a:rect l="l" t="t" r="r" b="b"/>
            <a:pathLst>
              <a:path w="6949667" h="6507415">
                <a:moveTo>
                  <a:pt x="6949667" y="0"/>
                </a:moveTo>
                <a:lnTo>
                  <a:pt x="0" y="0"/>
                </a:lnTo>
                <a:lnTo>
                  <a:pt x="0" y="6507415"/>
                </a:lnTo>
                <a:lnTo>
                  <a:pt x="6949667" y="6507415"/>
                </a:lnTo>
                <a:lnTo>
                  <a:pt x="6949667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5400000">
            <a:off x="8542749" y="431713"/>
            <a:ext cx="10456538" cy="9254036"/>
          </a:xfrm>
          <a:custGeom>
            <a:avLst/>
            <a:gdLst/>
            <a:ahLst/>
            <a:cxnLst/>
            <a:rect l="l" t="t" r="r" b="b"/>
            <a:pathLst>
              <a:path w="10456538" h="9254036">
                <a:moveTo>
                  <a:pt x="0" y="0"/>
                </a:moveTo>
                <a:lnTo>
                  <a:pt x="10456538" y="0"/>
                </a:lnTo>
                <a:lnTo>
                  <a:pt x="10456538" y="9254036"/>
                </a:lnTo>
                <a:lnTo>
                  <a:pt x="0" y="92540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Bar dir="vert"/>
      </p:transition>
    </mc:Choice>
    <mc:Fallback xmlns="">
      <p:transition spd="slow">
        <p:randomBar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GB" dirty="0"/>
          </a:p>
        </p:txBody>
      </p:sp>
      <p:sp>
        <p:nvSpPr>
          <p:cNvPr id="3" name="Freeform 3"/>
          <p:cNvSpPr/>
          <p:nvPr/>
        </p:nvSpPr>
        <p:spPr>
          <a:xfrm rot="-5400000" flipH="1" flipV="1">
            <a:off x="-3156973" y="431713"/>
            <a:ext cx="10456538" cy="9254036"/>
          </a:xfrm>
          <a:custGeom>
            <a:avLst/>
            <a:gdLst/>
            <a:ahLst/>
            <a:cxnLst/>
            <a:rect l="l" t="t" r="r" b="b"/>
            <a:pathLst>
              <a:path w="10456538" h="9254036">
                <a:moveTo>
                  <a:pt x="10456538" y="9254036"/>
                </a:moveTo>
                <a:lnTo>
                  <a:pt x="0" y="9254036"/>
                </a:lnTo>
                <a:lnTo>
                  <a:pt x="0" y="0"/>
                </a:lnTo>
                <a:lnTo>
                  <a:pt x="10456538" y="0"/>
                </a:lnTo>
                <a:lnTo>
                  <a:pt x="10456538" y="925403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2114006" y="-1378597"/>
            <a:ext cx="7574669" cy="7092645"/>
          </a:xfrm>
          <a:custGeom>
            <a:avLst/>
            <a:gdLst/>
            <a:ahLst/>
            <a:cxnLst/>
            <a:rect l="l" t="t" r="r" b="b"/>
            <a:pathLst>
              <a:path w="7574669" h="7092645">
                <a:moveTo>
                  <a:pt x="7574669" y="0"/>
                </a:moveTo>
                <a:lnTo>
                  <a:pt x="0" y="0"/>
                </a:lnTo>
                <a:lnTo>
                  <a:pt x="0" y="7092644"/>
                </a:lnTo>
                <a:lnTo>
                  <a:pt x="7574669" y="7092644"/>
                </a:lnTo>
                <a:lnTo>
                  <a:pt x="7574669" y="0"/>
                </a:lnTo>
                <a:close/>
              </a:path>
            </a:pathLst>
          </a:custGeom>
          <a:blipFill>
            <a:blip r:embed="rId5">
              <a:alphaModFix amt="6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7315413" y="2857499"/>
            <a:ext cx="10667786" cy="3226627"/>
            <a:chOff x="0" y="-38100"/>
            <a:chExt cx="2098996" cy="6899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98996" cy="651825"/>
            </a:xfrm>
            <a:custGeom>
              <a:avLst/>
              <a:gdLst/>
              <a:ahLst/>
              <a:cxnLst/>
              <a:rect l="l" t="t" r="r" b="b"/>
              <a:pathLst>
                <a:path w="2037548" h="651825">
                  <a:moveTo>
                    <a:pt x="20014" y="0"/>
                  </a:moveTo>
                  <a:lnTo>
                    <a:pt x="2017533" y="0"/>
                  </a:lnTo>
                  <a:cubicBezTo>
                    <a:pt x="2028587" y="0"/>
                    <a:pt x="2037548" y="8961"/>
                    <a:pt x="2037548" y="20014"/>
                  </a:cubicBezTo>
                  <a:lnTo>
                    <a:pt x="2037548" y="631810"/>
                  </a:lnTo>
                  <a:cubicBezTo>
                    <a:pt x="2037548" y="642864"/>
                    <a:pt x="2028587" y="651825"/>
                    <a:pt x="2017533" y="651825"/>
                  </a:cubicBezTo>
                  <a:lnTo>
                    <a:pt x="20014" y="651825"/>
                  </a:lnTo>
                  <a:cubicBezTo>
                    <a:pt x="8961" y="651825"/>
                    <a:pt x="0" y="642864"/>
                    <a:pt x="0" y="631810"/>
                  </a:cubicBezTo>
                  <a:lnTo>
                    <a:pt x="0" y="20014"/>
                  </a:lnTo>
                  <a:cubicBezTo>
                    <a:pt x="0" y="8961"/>
                    <a:pt x="8961" y="0"/>
                    <a:pt x="20014" y="0"/>
                  </a:cubicBezTo>
                  <a:close/>
                </a:path>
              </a:pathLst>
            </a:custGeom>
            <a:solidFill>
              <a:srgbClr val="213C82"/>
            </a:solidFill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037548" cy="68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250189" y="921500"/>
            <a:ext cx="6467818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dirty="0">
                <a:solidFill>
                  <a:srgbClr val="213C8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Introduction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382000" y="3606838"/>
            <a:ext cx="9144000" cy="1988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This project focuses on a dual-axis solar tracking system to maximize energy capture and a water-based storage method to generate electricity at night, offering a simple and sustainable solution to extend solar energy usage beyond daylight hours.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9487D77-A3A4-E58F-2A75-8C4FECF8E8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29" y="3931521"/>
            <a:ext cx="7520237" cy="5010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5421843" y="-84769"/>
            <a:ext cx="4689116" cy="4390718"/>
          </a:xfrm>
          <a:custGeom>
            <a:avLst/>
            <a:gdLst/>
            <a:ahLst/>
            <a:cxnLst/>
            <a:rect l="l" t="t" r="r" b="b"/>
            <a:pathLst>
              <a:path w="4689116" h="4390718">
                <a:moveTo>
                  <a:pt x="4689116" y="0"/>
                </a:moveTo>
                <a:lnTo>
                  <a:pt x="0" y="0"/>
                </a:lnTo>
                <a:lnTo>
                  <a:pt x="0" y="4390718"/>
                </a:lnTo>
                <a:lnTo>
                  <a:pt x="4689116" y="4390718"/>
                </a:lnTo>
                <a:lnTo>
                  <a:pt x="4689116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791482" y="1123050"/>
            <a:ext cx="6467818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dirty="0">
                <a:solidFill>
                  <a:srgbClr val="213C8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Problems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9051846" y="3359829"/>
            <a:ext cx="8265548" cy="1807996"/>
            <a:chOff x="0" y="0"/>
            <a:chExt cx="1511177" cy="47618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11177" cy="476180"/>
            </a:xfrm>
            <a:custGeom>
              <a:avLst/>
              <a:gdLst/>
              <a:ahLst/>
              <a:cxnLst/>
              <a:rect l="l" t="t" r="r" b="b"/>
              <a:pathLst>
                <a:path w="1511177" h="476180">
                  <a:moveTo>
                    <a:pt x="26986" y="0"/>
                  </a:moveTo>
                  <a:lnTo>
                    <a:pt x="1484191" y="0"/>
                  </a:lnTo>
                  <a:cubicBezTo>
                    <a:pt x="1491348" y="0"/>
                    <a:pt x="1498212" y="2843"/>
                    <a:pt x="1503273" y="7904"/>
                  </a:cubicBezTo>
                  <a:cubicBezTo>
                    <a:pt x="1508334" y="12965"/>
                    <a:pt x="1511177" y="19829"/>
                    <a:pt x="1511177" y="26986"/>
                  </a:cubicBezTo>
                  <a:lnTo>
                    <a:pt x="1511177" y="449194"/>
                  </a:lnTo>
                  <a:cubicBezTo>
                    <a:pt x="1511177" y="456351"/>
                    <a:pt x="1508334" y="463215"/>
                    <a:pt x="1503273" y="468276"/>
                  </a:cubicBezTo>
                  <a:cubicBezTo>
                    <a:pt x="1498212" y="473337"/>
                    <a:pt x="1491348" y="476180"/>
                    <a:pt x="1484191" y="476180"/>
                  </a:cubicBezTo>
                  <a:lnTo>
                    <a:pt x="26986" y="476180"/>
                  </a:lnTo>
                  <a:cubicBezTo>
                    <a:pt x="19829" y="476180"/>
                    <a:pt x="12965" y="473337"/>
                    <a:pt x="7904" y="468276"/>
                  </a:cubicBezTo>
                  <a:cubicBezTo>
                    <a:pt x="2843" y="463215"/>
                    <a:pt x="0" y="456351"/>
                    <a:pt x="0" y="449194"/>
                  </a:cubicBezTo>
                  <a:lnTo>
                    <a:pt x="0" y="26986"/>
                  </a:lnTo>
                  <a:cubicBezTo>
                    <a:pt x="0" y="19829"/>
                    <a:pt x="2843" y="12965"/>
                    <a:pt x="7904" y="7904"/>
                  </a:cubicBezTo>
                  <a:cubicBezTo>
                    <a:pt x="12965" y="2843"/>
                    <a:pt x="19829" y="0"/>
                    <a:pt x="26986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11177" cy="514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298890" y="3736110"/>
            <a:ext cx="7846110" cy="1179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1. </a:t>
            </a: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Daytime Inefficiency: </a:t>
            </a: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Inefficiencies in solar panel alignment reduce energy capture, limiting the overall potential of solar energy systems.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9051845" y="5461079"/>
            <a:ext cx="8265549" cy="1807996"/>
            <a:chOff x="0" y="0"/>
            <a:chExt cx="1511177" cy="4761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11177" cy="476180"/>
            </a:xfrm>
            <a:custGeom>
              <a:avLst/>
              <a:gdLst/>
              <a:ahLst/>
              <a:cxnLst/>
              <a:rect l="l" t="t" r="r" b="b"/>
              <a:pathLst>
                <a:path w="1511177" h="476180">
                  <a:moveTo>
                    <a:pt x="26986" y="0"/>
                  </a:moveTo>
                  <a:lnTo>
                    <a:pt x="1484191" y="0"/>
                  </a:lnTo>
                  <a:cubicBezTo>
                    <a:pt x="1491348" y="0"/>
                    <a:pt x="1498212" y="2843"/>
                    <a:pt x="1503273" y="7904"/>
                  </a:cubicBezTo>
                  <a:cubicBezTo>
                    <a:pt x="1508334" y="12965"/>
                    <a:pt x="1511177" y="19829"/>
                    <a:pt x="1511177" y="26986"/>
                  </a:cubicBezTo>
                  <a:lnTo>
                    <a:pt x="1511177" y="449194"/>
                  </a:lnTo>
                  <a:cubicBezTo>
                    <a:pt x="1511177" y="456351"/>
                    <a:pt x="1508334" y="463215"/>
                    <a:pt x="1503273" y="468276"/>
                  </a:cubicBezTo>
                  <a:cubicBezTo>
                    <a:pt x="1498212" y="473337"/>
                    <a:pt x="1491348" y="476180"/>
                    <a:pt x="1484191" y="476180"/>
                  </a:cubicBezTo>
                  <a:lnTo>
                    <a:pt x="26986" y="476180"/>
                  </a:lnTo>
                  <a:cubicBezTo>
                    <a:pt x="19829" y="476180"/>
                    <a:pt x="12965" y="473337"/>
                    <a:pt x="7904" y="468276"/>
                  </a:cubicBezTo>
                  <a:cubicBezTo>
                    <a:pt x="2843" y="463215"/>
                    <a:pt x="0" y="456351"/>
                    <a:pt x="0" y="449194"/>
                  </a:cubicBezTo>
                  <a:lnTo>
                    <a:pt x="0" y="26986"/>
                  </a:lnTo>
                  <a:cubicBezTo>
                    <a:pt x="0" y="19829"/>
                    <a:pt x="2843" y="12965"/>
                    <a:pt x="7904" y="7904"/>
                  </a:cubicBezTo>
                  <a:cubicBezTo>
                    <a:pt x="12965" y="2843"/>
                    <a:pt x="19829" y="0"/>
                    <a:pt x="26986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11177" cy="514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298890" y="5703033"/>
            <a:ext cx="7641132" cy="1179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2. </a:t>
            </a: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Nighttime Energy Gap: </a:t>
            </a: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Solar energy production drops significantly at night, creating a reliance on alternative power sources.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Freeform 13"/>
          <p:cNvSpPr/>
          <p:nvPr/>
        </p:nvSpPr>
        <p:spPr>
          <a:xfrm rot="-5400000" flipH="1" flipV="1">
            <a:off x="-2276203" y="516482"/>
            <a:ext cx="10456538" cy="9254036"/>
          </a:xfrm>
          <a:custGeom>
            <a:avLst/>
            <a:gdLst/>
            <a:ahLst/>
            <a:cxnLst/>
            <a:rect l="l" t="t" r="r" b="b"/>
            <a:pathLst>
              <a:path w="10456538" h="9254036">
                <a:moveTo>
                  <a:pt x="10456537" y="9254036"/>
                </a:moveTo>
                <a:lnTo>
                  <a:pt x="0" y="9254036"/>
                </a:lnTo>
                <a:lnTo>
                  <a:pt x="0" y="0"/>
                </a:lnTo>
                <a:lnTo>
                  <a:pt x="10456537" y="0"/>
                </a:lnTo>
                <a:lnTo>
                  <a:pt x="10456537" y="9254036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F30D822-18EE-7D4C-D3A2-350B45A98D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06"/>
          <a:stretch/>
        </p:blipFill>
        <p:spPr>
          <a:xfrm>
            <a:off x="-549083" y="1863214"/>
            <a:ext cx="8903015" cy="66092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randomBar dir="vert"/>
      </p:transition>
    </mc:Choice>
    <mc:Fallback xmlns="">
      <p:transition spd="slow">
        <p:randomBar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15263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783925" y="1177867"/>
            <a:ext cx="6467818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dirty="0">
                <a:solidFill>
                  <a:srgbClr val="213C8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Objectives</a:t>
            </a:r>
          </a:p>
        </p:txBody>
      </p:sp>
      <p:sp>
        <p:nvSpPr>
          <p:cNvPr id="4" name="Freeform 4"/>
          <p:cNvSpPr/>
          <p:nvPr/>
        </p:nvSpPr>
        <p:spPr>
          <a:xfrm flipH="1">
            <a:off x="-1874569" y="4067185"/>
            <a:ext cx="6732873" cy="6304417"/>
          </a:xfrm>
          <a:custGeom>
            <a:avLst/>
            <a:gdLst/>
            <a:ahLst/>
            <a:cxnLst/>
            <a:rect l="l" t="t" r="r" b="b"/>
            <a:pathLst>
              <a:path w="6732873" h="6304417">
                <a:moveTo>
                  <a:pt x="6732873" y="0"/>
                </a:moveTo>
                <a:lnTo>
                  <a:pt x="0" y="0"/>
                </a:lnTo>
                <a:lnTo>
                  <a:pt x="0" y="6304417"/>
                </a:lnTo>
                <a:lnTo>
                  <a:pt x="6732873" y="6304417"/>
                </a:lnTo>
                <a:lnTo>
                  <a:pt x="6732873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81000" y="1317737"/>
            <a:ext cx="9359793" cy="7651525"/>
            <a:chOff x="0" y="0"/>
            <a:chExt cx="2037548" cy="20842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37548" cy="2084242"/>
            </a:xfrm>
            <a:custGeom>
              <a:avLst/>
              <a:gdLst/>
              <a:ahLst/>
              <a:cxnLst/>
              <a:rect l="l" t="t" r="r" b="b"/>
              <a:pathLst>
                <a:path w="2037548" h="2084242">
                  <a:moveTo>
                    <a:pt x="20014" y="0"/>
                  </a:moveTo>
                  <a:lnTo>
                    <a:pt x="2017533" y="0"/>
                  </a:lnTo>
                  <a:cubicBezTo>
                    <a:pt x="2028587" y="0"/>
                    <a:pt x="2037548" y="8961"/>
                    <a:pt x="2037548" y="20014"/>
                  </a:cubicBezTo>
                  <a:lnTo>
                    <a:pt x="2037548" y="2064228"/>
                  </a:lnTo>
                  <a:cubicBezTo>
                    <a:pt x="2037548" y="2075281"/>
                    <a:pt x="2028587" y="2084242"/>
                    <a:pt x="2017533" y="2084242"/>
                  </a:cubicBezTo>
                  <a:lnTo>
                    <a:pt x="20014" y="2084242"/>
                  </a:lnTo>
                  <a:cubicBezTo>
                    <a:pt x="8961" y="2084242"/>
                    <a:pt x="0" y="2075281"/>
                    <a:pt x="0" y="2064228"/>
                  </a:cubicBezTo>
                  <a:lnTo>
                    <a:pt x="0" y="20014"/>
                  </a:lnTo>
                  <a:cubicBezTo>
                    <a:pt x="0" y="8961"/>
                    <a:pt x="8961" y="0"/>
                    <a:pt x="20014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037548" cy="2122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AutoShape 10"/>
          <p:cNvSpPr/>
          <p:nvPr/>
        </p:nvSpPr>
        <p:spPr>
          <a:xfrm>
            <a:off x="1406920" y="4024347"/>
            <a:ext cx="773631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833984" y="2350372"/>
            <a:ext cx="8780003" cy="7962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Design and implement a dual-axis solar tracking system to maximize energy capture.</a:t>
            </a:r>
            <a:endParaRPr lang="en-US" sz="28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40579" y="4812083"/>
            <a:ext cx="8566812" cy="7962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 surplus solar energy to pump water to a higher elevation for storage.</a:t>
            </a:r>
            <a:endParaRPr lang="en-US" sz="28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Freeform 15"/>
          <p:cNvSpPr/>
          <p:nvPr/>
        </p:nvSpPr>
        <p:spPr>
          <a:xfrm rot="-5400000" flipH="1">
            <a:off x="11745522" y="431713"/>
            <a:ext cx="10456538" cy="9254036"/>
          </a:xfrm>
          <a:custGeom>
            <a:avLst/>
            <a:gdLst/>
            <a:ahLst/>
            <a:cxnLst/>
            <a:rect l="l" t="t" r="r" b="b"/>
            <a:pathLst>
              <a:path w="10456538" h="9254036">
                <a:moveTo>
                  <a:pt x="10456538" y="0"/>
                </a:moveTo>
                <a:lnTo>
                  <a:pt x="0" y="0"/>
                </a:lnTo>
                <a:lnTo>
                  <a:pt x="0" y="9254036"/>
                </a:lnTo>
                <a:lnTo>
                  <a:pt x="10456538" y="9254036"/>
                </a:lnTo>
                <a:lnTo>
                  <a:pt x="1045653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AutoShape 10">
            <a:extLst>
              <a:ext uri="{FF2B5EF4-FFF2-40B4-BE49-F238E27FC236}">
                <a16:creationId xmlns:a16="http://schemas.microsoft.com/office/drawing/2014/main" id="{4353AED5-08F4-44C4-6AB5-7A8F4C60EC9F}"/>
              </a:ext>
            </a:extLst>
          </p:cNvPr>
          <p:cNvSpPr/>
          <p:nvPr/>
        </p:nvSpPr>
        <p:spPr>
          <a:xfrm>
            <a:off x="1386418" y="6396062"/>
            <a:ext cx="773631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3AFC1C93-08C5-4BB6-CA28-EE828CA8987D}"/>
              </a:ext>
            </a:extLst>
          </p:cNvPr>
          <p:cNvSpPr txBox="1"/>
          <p:nvPr/>
        </p:nvSpPr>
        <p:spPr>
          <a:xfrm>
            <a:off x="1022000" y="7139417"/>
            <a:ext cx="8780003" cy="7962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Develop a system to utilize stored potential energy at night to generate electricity.</a:t>
            </a:r>
            <a:endParaRPr lang="en-US" sz="28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2346939-2912-54A0-AD06-83E5C43D18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809" y="2927103"/>
            <a:ext cx="7010051" cy="42632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8600" y="-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3535558" y="468660"/>
            <a:ext cx="8150601" cy="7213282"/>
          </a:xfrm>
          <a:custGeom>
            <a:avLst/>
            <a:gdLst/>
            <a:ahLst/>
            <a:cxnLst/>
            <a:rect l="l" t="t" r="r" b="b"/>
            <a:pathLst>
              <a:path w="8150601" h="7213282">
                <a:moveTo>
                  <a:pt x="0" y="0"/>
                </a:moveTo>
                <a:lnTo>
                  <a:pt x="8150601" y="0"/>
                </a:lnTo>
                <a:lnTo>
                  <a:pt x="8150601" y="7213281"/>
                </a:lnTo>
                <a:lnTo>
                  <a:pt x="0" y="72132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1295400" y="6838494"/>
            <a:ext cx="19735800" cy="2591390"/>
            <a:chOff x="0" y="0"/>
            <a:chExt cx="2037548" cy="47618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37548" cy="476180"/>
            </a:xfrm>
            <a:custGeom>
              <a:avLst/>
              <a:gdLst/>
              <a:ahLst/>
              <a:cxnLst/>
              <a:rect l="l" t="t" r="r" b="b"/>
              <a:pathLst>
                <a:path w="2037548" h="476180">
                  <a:moveTo>
                    <a:pt x="20014" y="0"/>
                  </a:moveTo>
                  <a:lnTo>
                    <a:pt x="2017533" y="0"/>
                  </a:lnTo>
                  <a:cubicBezTo>
                    <a:pt x="2028587" y="0"/>
                    <a:pt x="2037548" y="8961"/>
                    <a:pt x="2037548" y="20014"/>
                  </a:cubicBezTo>
                  <a:lnTo>
                    <a:pt x="2037548" y="456166"/>
                  </a:lnTo>
                  <a:cubicBezTo>
                    <a:pt x="2037548" y="467219"/>
                    <a:pt x="2028587" y="476180"/>
                    <a:pt x="2017533" y="476180"/>
                  </a:cubicBezTo>
                  <a:lnTo>
                    <a:pt x="20014" y="476180"/>
                  </a:lnTo>
                  <a:cubicBezTo>
                    <a:pt x="8961" y="476180"/>
                    <a:pt x="0" y="467219"/>
                    <a:pt x="0" y="456166"/>
                  </a:cubicBezTo>
                  <a:lnTo>
                    <a:pt x="0" y="20014"/>
                  </a:lnTo>
                  <a:cubicBezTo>
                    <a:pt x="0" y="8961"/>
                    <a:pt x="8961" y="0"/>
                    <a:pt x="20014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037548" cy="514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-1062966" y="326115"/>
            <a:ext cx="5144780" cy="4817385"/>
          </a:xfrm>
          <a:custGeom>
            <a:avLst/>
            <a:gdLst/>
            <a:ahLst/>
            <a:cxnLst/>
            <a:rect l="l" t="t" r="r" b="b"/>
            <a:pathLst>
              <a:path w="5144780" h="4817385">
                <a:moveTo>
                  <a:pt x="5144779" y="0"/>
                </a:moveTo>
                <a:lnTo>
                  <a:pt x="0" y="0"/>
                </a:lnTo>
                <a:lnTo>
                  <a:pt x="0" y="4817385"/>
                </a:lnTo>
                <a:lnTo>
                  <a:pt x="5144779" y="4817385"/>
                </a:lnTo>
                <a:lnTo>
                  <a:pt x="5144779" y="0"/>
                </a:lnTo>
                <a:close/>
              </a:path>
            </a:pathLst>
          </a:custGeom>
          <a:blipFill>
            <a:blip r:embed="rId5">
              <a:alphaModFix amt="6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814752" y="1028700"/>
            <a:ext cx="15065562" cy="4114800"/>
            <a:chOff x="0" y="0"/>
            <a:chExt cx="2334050" cy="6374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334050" cy="637490"/>
            </a:xfrm>
            <a:custGeom>
              <a:avLst/>
              <a:gdLst/>
              <a:ahLst/>
              <a:cxnLst/>
              <a:rect l="l" t="t" r="r" b="b"/>
              <a:pathLst>
                <a:path w="2334050" h="637490">
                  <a:moveTo>
                    <a:pt x="0" y="0"/>
                  </a:moveTo>
                  <a:lnTo>
                    <a:pt x="2334050" y="0"/>
                  </a:lnTo>
                  <a:lnTo>
                    <a:pt x="2334050" y="637490"/>
                  </a:lnTo>
                  <a:lnTo>
                    <a:pt x="0" y="637490"/>
                  </a:lnTo>
                  <a:close/>
                </a:path>
              </a:pathLst>
            </a:custGeom>
            <a:blipFill>
              <a:blip r:embed="rId7"/>
              <a:stretch>
                <a:fillRect t="-72196" b="-72196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3690720" y="5350842"/>
            <a:ext cx="11313625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dirty="0">
                <a:solidFill>
                  <a:srgbClr val="213C8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Conceptual Diagram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-8406329" y="7423128"/>
            <a:ext cx="26495701" cy="11762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Solar Panel → Tracking System → Energy Controller </a:t>
            </a:r>
          </a:p>
          <a:p>
            <a:pPr algn="ctr"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                                                                                                                                                                    </a:t>
            </a:r>
          </a:p>
          <a:p>
            <a:pPr algn="ctr"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                                                                                                                                                          Pump → Elevated Water Storage → Turbine → Energy Generation at Night.</a:t>
            </a:r>
            <a:endParaRPr lang="en-US" sz="2400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" name="Freeform 16"/>
          <p:cNvSpPr/>
          <p:nvPr/>
        </p:nvSpPr>
        <p:spPr>
          <a:xfrm rot="-5400000" flipH="1" flipV="1">
            <a:off x="-2105781" y="5444125"/>
            <a:ext cx="5228269" cy="4627018"/>
          </a:xfrm>
          <a:custGeom>
            <a:avLst/>
            <a:gdLst/>
            <a:ahLst/>
            <a:cxnLst/>
            <a:rect l="l" t="t" r="r" b="b"/>
            <a:pathLst>
              <a:path w="5228269" h="4627018">
                <a:moveTo>
                  <a:pt x="5228268" y="4627018"/>
                </a:moveTo>
                <a:lnTo>
                  <a:pt x="0" y="4627018"/>
                </a:lnTo>
                <a:lnTo>
                  <a:pt x="0" y="0"/>
                </a:lnTo>
                <a:lnTo>
                  <a:pt x="5228268" y="0"/>
                </a:lnTo>
                <a:lnTo>
                  <a:pt x="5228268" y="462701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BDEE92B5-DF4C-C859-6025-26B99DB647A0}"/>
              </a:ext>
            </a:extLst>
          </p:cNvPr>
          <p:cNvCxnSpPr/>
          <p:nvPr/>
        </p:nvCxnSpPr>
        <p:spPr>
          <a:xfrm rot="5400000">
            <a:off x="5981700" y="7917200"/>
            <a:ext cx="381000" cy="3048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Bar dir="vert"/>
      </p:transition>
    </mc:Choice>
    <mc:Fallback xmlns="">
      <p:transition spd="slow">
        <p:randomBar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28912" y="4412861"/>
            <a:ext cx="6915224" cy="6475164"/>
          </a:xfrm>
          <a:custGeom>
            <a:avLst/>
            <a:gdLst/>
            <a:ahLst/>
            <a:cxnLst/>
            <a:rect l="l" t="t" r="r" b="b"/>
            <a:pathLst>
              <a:path w="6915224" h="6475164">
                <a:moveTo>
                  <a:pt x="6915224" y="0"/>
                </a:moveTo>
                <a:lnTo>
                  <a:pt x="0" y="0"/>
                </a:lnTo>
                <a:lnTo>
                  <a:pt x="0" y="6475164"/>
                </a:lnTo>
                <a:lnTo>
                  <a:pt x="6915224" y="6475164"/>
                </a:lnTo>
                <a:lnTo>
                  <a:pt x="6915224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304669" y="1028700"/>
            <a:ext cx="15678661" cy="3832516"/>
            <a:chOff x="0" y="0"/>
            <a:chExt cx="4129359" cy="100938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129359" cy="1009387"/>
            </a:xfrm>
            <a:custGeom>
              <a:avLst/>
              <a:gdLst/>
              <a:ahLst/>
              <a:cxnLst/>
              <a:rect l="l" t="t" r="r" b="b"/>
              <a:pathLst>
                <a:path w="4129359" h="1009387">
                  <a:moveTo>
                    <a:pt x="9876" y="0"/>
                  </a:moveTo>
                  <a:lnTo>
                    <a:pt x="4119483" y="0"/>
                  </a:lnTo>
                  <a:cubicBezTo>
                    <a:pt x="4124938" y="0"/>
                    <a:pt x="4129359" y="4422"/>
                    <a:pt x="4129359" y="9876"/>
                  </a:cubicBezTo>
                  <a:lnTo>
                    <a:pt x="4129359" y="999511"/>
                  </a:lnTo>
                  <a:cubicBezTo>
                    <a:pt x="4129359" y="1002130"/>
                    <a:pt x="4128319" y="1004642"/>
                    <a:pt x="4126467" y="1006494"/>
                  </a:cubicBezTo>
                  <a:cubicBezTo>
                    <a:pt x="4124615" y="1008346"/>
                    <a:pt x="4122103" y="1009387"/>
                    <a:pt x="4119483" y="1009387"/>
                  </a:cubicBezTo>
                  <a:lnTo>
                    <a:pt x="9876" y="1009387"/>
                  </a:lnTo>
                  <a:cubicBezTo>
                    <a:pt x="7257" y="1009387"/>
                    <a:pt x="4745" y="1008346"/>
                    <a:pt x="2893" y="1006494"/>
                  </a:cubicBezTo>
                  <a:cubicBezTo>
                    <a:pt x="1040" y="1004642"/>
                    <a:pt x="0" y="1002130"/>
                    <a:pt x="0" y="999511"/>
                  </a:cubicBezTo>
                  <a:lnTo>
                    <a:pt x="0" y="9876"/>
                  </a:lnTo>
                  <a:cubicBezTo>
                    <a:pt x="0" y="7257"/>
                    <a:pt x="1040" y="4745"/>
                    <a:pt x="2893" y="2893"/>
                  </a:cubicBezTo>
                  <a:cubicBezTo>
                    <a:pt x="4745" y="1040"/>
                    <a:pt x="7257" y="0"/>
                    <a:pt x="9876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129359" cy="10474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85850" y="1720995"/>
            <a:ext cx="8284695" cy="244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Components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05999" y="2132232"/>
            <a:ext cx="6476995" cy="1852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l">
              <a:lnSpc>
                <a:spcPts val="2879"/>
              </a:lnSpc>
              <a:buAutoNum type="arabicPeriod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Solar tracking (using LDR).</a:t>
            </a:r>
          </a:p>
          <a:p>
            <a:pPr marL="518160" lvl="1" indent="-259080" algn="l">
              <a:lnSpc>
                <a:spcPts val="2879"/>
              </a:lnSpc>
              <a:buAutoNum type="arabicPeriod"/>
            </a:pPr>
            <a:endParaRPr lang="en-GB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18160" lvl="1" indent="-259080" algn="l">
              <a:lnSpc>
                <a:spcPts val="2879"/>
              </a:lnSpc>
              <a:buAutoNum type="arabicPeriod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Pumping system for water storage.</a:t>
            </a:r>
          </a:p>
          <a:p>
            <a:pPr marL="518160" lvl="1" indent="-259080" algn="l">
              <a:lnSpc>
                <a:spcPts val="2879"/>
              </a:lnSpc>
              <a:buAutoNum type="arabicPeriod"/>
            </a:pPr>
            <a:endParaRPr lang="en-GB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18160" lvl="1" indent="-259080" algn="l">
              <a:lnSpc>
                <a:spcPts val="2879"/>
              </a:lnSpc>
              <a:buAutoNum type="arabicPeriod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Turbine for energy recovery.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" name="AutoShape 9"/>
          <p:cNvSpPr/>
          <p:nvPr/>
        </p:nvSpPr>
        <p:spPr>
          <a:xfrm flipV="1">
            <a:off x="9370545" y="1960226"/>
            <a:ext cx="0" cy="218458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1304669" y="5143500"/>
            <a:ext cx="15678661" cy="4114800"/>
            <a:chOff x="0" y="0"/>
            <a:chExt cx="2429035" cy="6374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29035" cy="637490"/>
            </a:xfrm>
            <a:custGeom>
              <a:avLst/>
              <a:gdLst/>
              <a:ahLst/>
              <a:cxnLst/>
              <a:rect l="l" t="t" r="r" b="b"/>
              <a:pathLst>
                <a:path w="2429035" h="637490">
                  <a:moveTo>
                    <a:pt x="0" y="0"/>
                  </a:moveTo>
                  <a:lnTo>
                    <a:pt x="2429035" y="0"/>
                  </a:lnTo>
                  <a:lnTo>
                    <a:pt x="2429035" y="637490"/>
                  </a:lnTo>
                  <a:lnTo>
                    <a:pt x="0" y="637490"/>
                  </a:lnTo>
                  <a:close/>
                </a:path>
              </a:pathLst>
            </a:custGeom>
            <a:blipFill>
              <a:blip r:embed="rId5"/>
              <a:stretch>
                <a:fillRect t="-92970" b="-61129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4032695" y="-84769"/>
            <a:ext cx="6078264" cy="5691466"/>
          </a:xfrm>
          <a:custGeom>
            <a:avLst/>
            <a:gdLst/>
            <a:ahLst/>
            <a:cxnLst/>
            <a:rect l="l" t="t" r="r" b="b"/>
            <a:pathLst>
              <a:path w="6078264" h="5691466">
                <a:moveTo>
                  <a:pt x="6078264" y="0"/>
                </a:moveTo>
                <a:lnTo>
                  <a:pt x="0" y="0"/>
                </a:lnTo>
                <a:lnTo>
                  <a:pt x="0" y="5691466"/>
                </a:lnTo>
                <a:lnTo>
                  <a:pt x="6078264" y="5691466"/>
                </a:lnTo>
                <a:lnTo>
                  <a:pt x="6078264" y="0"/>
                </a:lnTo>
                <a:close/>
              </a:path>
            </a:pathLst>
          </a:custGeom>
          <a:blipFill>
            <a:blip r:embed="rId3">
              <a:alphaModFix amt="6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dirty="0"/>
          </a:p>
        </p:txBody>
      </p:sp>
      <p:grpSp>
        <p:nvGrpSpPr>
          <p:cNvPr id="4" name="Group 4"/>
          <p:cNvGrpSpPr/>
          <p:nvPr/>
        </p:nvGrpSpPr>
        <p:grpSpPr>
          <a:xfrm>
            <a:off x="9620411" y="1028700"/>
            <a:ext cx="7638889" cy="8229600"/>
            <a:chOff x="0" y="0"/>
            <a:chExt cx="2011888" cy="21674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11888" cy="2167467"/>
            </a:xfrm>
            <a:custGeom>
              <a:avLst/>
              <a:gdLst/>
              <a:ahLst/>
              <a:cxnLst/>
              <a:rect l="l" t="t" r="r" b="b"/>
              <a:pathLst>
                <a:path w="2011888" h="2167467">
                  <a:moveTo>
                    <a:pt x="20270" y="0"/>
                  </a:moveTo>
                  <a:lnTo>
                    <a:pt x="1991619" y="0"/>
                  </a:lnTo>
                  <a:cubicBezTo>
                    <a:pt x="2002813" y="0"/>
                    <a:pt x="2011888" y="9075"/>
                    <a:pt x="2011888" y="20270"/>
                  </a:cubicBezTo>
                  <a:lnTo>
                    <a:pt x="2011888" y="2147197"/>
                  </a:lnTo>
                  <a:cubicBezTo>
                    <a:pt x="2011888" y="2158392"/>
                    <a:pt x="2002813" y="2167467"/>
                    <a:pt x="1991619" y="2167467"/>
                  </a:cubicBezTo>
                  <a:lnTo>
                    <a:pt x="20270" y="2167467"/>
                  </a:lnTo>
                  <a:cubicBezTo>
                    <a:pt x="14894" y="2167467"/>
                    <a:pt x="9738" y="2165331"/>
                    <a:pt x="5937" y="2161530"/>
                  </a:cubicBezTo>
                  <a:cubicBezTo>
                    <a:pt x="2136" y="2157729"/>
                    <a:pt x="0" y="2152573"/>
                    <a:pt x="0" y="2147197"/>
                  </a:cubicBezTo>
                  <a:lnTo>
                    <a:pt x="0" y="20270"/>
                  </a:lnTo>
                  <a:cubicBezTo>
                    <a:pt x="0" y="9075"/>
                    <a:pt x="9075" y="0"/>
                    <a:pt x="20270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011888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789228" y="1070460"/>
            <a:ext cx="9301253" cy="236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7200" b="1" u="sng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Solar Tracking System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53109" y="3677334"/>
            <a:ext cx="7373489" cy="475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Principle: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 Light Dependent Resistors (LDRs) to detect sunlight intensity and track the sun's movement.</a:t>
            </a:r>
          </a:p>
          <a:p>
            <a:pPr>
              <a:lnSpc>
                <a:spcPts val="3120"/>
              </a:lnSpc>
            </a:pPr>
            <a:endParaRPr lang="en-GB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Mechanics: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Movement along two axes (horizontal and vertical) for optimal alignment with the sun.</a:t>
            </a:r>
          </a:p>
          <a:p>
            <a:pPr>
              <a:lnSpc>
                <a:spcPts val="3120"/>
              </a:lnSpc>
            </a:pPr>
            <a:endParaRPr lang="en-GB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Benefits: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Increased energy capture efficiency by aligning panels perpendicularly to sunlight.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Freeform 11"/>
          <p:cNvSpPr/>
          <p:nvPr/>
        </p:nvSpPr>
        <p:spPr>
          <a:xfrm rot="-5400000" flipH="1" flipV="1">
            <a:off x="-2136251" y="591503"/>
            <a:ext cx="10287000" cy="9103995"/>
          </a:xfrm>
          <a:custGeom>
            <a:avLst/>
            <a:gdLst/>
            <a:ahLst/>
            <a:cxnLst/>
            <a:rect l="l" t="t" r="r" b="b"/>
            <a:pathLst>
              <a:path w="10287000" h="9103995">
                <a:moveTo>
                  <a:pt x="10287000" y="9103995"/>
                </a:moveTo>
                <a:lnTo>
                  <a:pt x="0" y="9103995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9103995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DD18AF1-4631-7D82-D21F-2A8B5D5187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2" r="12442"/>
          <a:stretch/>
        </p:blipFill>
        <p:spPr>
          <a:xfrm>
            <a:off x="995103" y="990442"/>
            <a:ext cx="8340650" cy="408072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4380C3C-CD5A-3D60-E03F-4A121417F6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48" t="13592" r="-291" b="12679"/>
          <a:stretch/>
        </p:blipFill>
        <p:spPr>
          <a:xfrm>
            <a:off x="969028" y="5351105"/>
            <a:ext cx="3441106" cy="394545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5C50684-B902-B54F-3E46-C5755E9602F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1" t="-2095" r="11182" b="2095"/>
          <a:stretch/>
        </p:blipFill>
        <p:spPr>
          <a:xfrm>
            <a:off x="4694789" y="5309344"/>
            <a:ext cx="4640964" cy="39872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Bar dir="vert"/>
      </p:transition>
    </mc:Choice>
    <mc:Fallback xmlns="">
      <p:transition spd="slow">
        <p:randomBar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482B9-4FE4-31FE-7F46-9F1AF49FB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5CEF85A-CC09-C2EC-3020-7B8C246FAF60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0E6DC89-67C8-4208-2E4E-5480DF78E4E6}"/>
              </a:ext>
            </a:extLst>
          </p:cNvPr>
          <p:cNvSpPr/>
          <p:nvPr/>
        </p:nvSpPr>
        <p:spPr>
          <a:xfrm flipH="1">
            <a:off x="14032695" y="-84769"/>
            <a:ext cx="6078264" cy="5691466"/>
          </a:xfrm>
          <a:custGeom>
            <a:avLst/>
            <a:gdLst/>
            <a:ahLst/>
            <a:cxnLst/>
            <a:rect l="l" t="t" r="r" b="b"/>
            <a:pathLst>
              <a:path w="6078264" h="5691466">
                <a:moveTo>
                  <a:pt x="6078264" y="0"/>
                </a:moveTo>
                <a:lnTo>
                  <a:pt x="0" y="0"/>
                </a:lnTo>
                <a:lnTo>
                  <a:pt x="0" y="5691466"/>
                </a:lnTo>
                <a:lnTo>
                  <a:pt x="6078264" y="5691466"/>
                </a:lnTo>
                <a:lnTo>
                  <a:pt x="6078264" y="0"/>
                </a:lnTo>
                <a:close/>
              </a:path>
            </a:pathLst>
          </a:custGeom>
          <a:blipFill>
            <a:blip r:embed="rId4">
              <a:alphaModFix amt="6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CF373B8-EC18-4C68-5DA4-1DB58CA384A3}"/>
              </a:ext>
            </a:extLst>
          </p:cNvPr>
          <p:cNvGrpSpPr/>
          <p:nvPr/>
        </p:nvGrpSpPr>
        <p:grpSpPr>
          <a:xfrm>
            <a:off x="9620411" y="1028700"/>
            <a:ext cx="7638889" cy="8229600"/>
            <a:chOff x="0" y="0"/>
            <a:chExt cx="2011888" cy="216746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7C1EF36F-E320-380C-9C72-83D48418359F}"/>
                </a:ext>
              </a:extLst>
            </p:cNvPr>
            <p:cNvSpPr/>
            <p:nvPr/>
          </p:nvSpPr>
          <p:spPr>
            <a:xfrm>
              <a:off x="0" y="0"/>
              <a:ext cx="2011888" cy="2167467"/>
            </a:xfrm>
            <a:custGeom>
              <a:avLst/>
              <a:gdLst/>
              <a:ahLst/>
              <a:cxnLst/>
              <a:rect l="l" t="t" r="r" b="b"/>
              <a:pathLst>
                <a:path w="2011888" h="2167467">
                  <a:moveTo>
                    <a:pt x="20270" y="0"/>
                  </a:moveTo>
                  <a:lnTo>
                    <a:pt x="1991619" y="0"/>
                  </a:lnTo>
                  <a:cubicBezTo>
                    <a:pt x="2002813" y="0"/>
                    <a:pt x="2011888" y="9075"/>
                    <a:pt x="2011888" y="20270"/>
                  </a:cubicBezTo>
                  <a:lnTo>
                    <a:pt x="2011888" y="2147197"/>
                  </a:lnTo>
                  <a:cubicBezTo>
                    <a:pt x="2011888" y="2158392"/>
                    <a:pt x="2002813" y="2167467"/>
                    <a:pt x="1991619" y="2167467"/>
                  </a:cubicBezTo>
                  <a:lnTo>
                    <a:pt x="20270" y="2167467"/>
                  </a:lnTo>
                  <a:cubicBezTo>
                    <a:pt x="14894" y="2167467"/>
                    <a:pt x="9738" y="2165331"/>
                    <a:pt x="5937" y="2161530"/>
                  </a:cubicBezTo>
                  <a:cubicBezTo>
                    <a:pt x="2136" y="2157729"/>
                    <a:pt x="0" y="2152573"/>
                    <a:pt x="0" y="2147197"/>
                  </a:cubicBezTo>
                  <a:lnTo>
                    <a:pt x="0" y="20270"/>
                  </a:lnTo>
                  <a:cubicBezTo>
                    <a:pt x="0" y="9075"/>
                    <a:pt x="9075" y="0"/>
                    <a:pt x="20270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6348085E-DDA1-0373-B68A-1BA2FA2648F4}"/>
                </a:ext>
              </a:extLst>
            </p:cNvPr>
            <p:cNvSpPr txBox="1"/>
            <p:nvPr/>
          </p:nvSpPr>
          <p:spPr>
            <a:xfrm>
              <a:off x="0" y="-38100"/>
              <a:ext cx="2011888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EFD5DB1E-55A0-6953-C1EB-A482C38843AE}"/>
              </a:ext>
            </a:extLst>
          </p:cNvPr>
          <p:cNvSpPr txBox="1"/>
          <p:nvPr/>
        </p:nvSpPr>
        <p:spPr>
          <a:xfrm>
            <a:off x="8789228" y="1070460"/>
            <a:ext cx="9301253" cy="236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7200" b="1" u="sng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Water-Based Energy Storage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B22EEB76-D749-6D64-0311-38CDEA9B0D2C}"/>
              </a:ext>
            </a:extLst>
          </p:cNvPr>
          <p:cNvSpPr txBox="1"/>
          <p:nvPr/>
        </p:nvSpPr>
        <p:spPr>
          <a:xfrm>
            <a:off x="9753601" y="3941156"/>
            <a:ext cx="7315200" cy="43597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How it Works: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Excess solar energy during peak hours drives a water pump.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Water is stored in an elevated tank.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 night, the water flows down, driving a turbine to generate electricity.</a:t>
            </a:r>
          </a:p>
          <a:p>
            <a:pPr>
              <a:lnSpc>
                <a:spcPts val="3120"/>
              </a:lnSpc>
            </a:pPr>
            <a:endParaRPr lang="en-GB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Advantages: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and cost-effective.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Reduces reliance on batteries for energy storage.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238F5549-7C6C-991F-A65E-89895B6C33D3}"/>
              </a:ext>
            </a:extLst>
          </p:cNvPr>
          <p:cNvSpPr/>
          <p:nvPr/>
        </p:nvSpPr>
        <p:spPr>
          <a:xfrm rot="-5400000" flipH="1" flipV="1">
            <a:off x="-2136251" y="591503"/>
            <a:ext cx="10287000" cy="9103995"/>
          </a:xfrm>
          <a:custGeom>
            <a:avLst/>
            <a:gdLst/>
            <a:ahLst/>
            <a:cxnLst/>
            <a:rect l="l" t="t" r="r" b="b"/>
            <a:pathLst>
              <a:path w="10287000" h="9103995">
                <a:moveTo>
                  <a:pt x="10287000" y="9103995"/>
                </a:moveTo>
                <a:lnTo>
                  <a:pt x="0" y="9103995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9103995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8743A5-0ED7-29D1-ABD5-54664B3E82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5" b="4387"/>
          <a:stretch/>
        </p:blipFill>
        <p:spPr>
          <a:xfrm>
            <a:off x="1028700" y="891660"/>
            <a:ext cx="8340651" cy="42594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1B14D27-1AC2-CC6D-8CC4-9FD0B3E8B2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5" r="3861"/>
          <a:stretch/>
        </p:blipFill>
        <p:spPr>
          <a:xfrm>
            <a:off x="4231210" y="5351105"/>
            <a:ext cx="5105620" cy="390719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C7DC3D4-9BF5-7377-4930-59AC1780BC2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32" b="11193"/>
          <a:stretch/>
        </p:blipFill>
        <p:spPr>
          <a:xfrm>
            <a:off x="995103" y="5361167"/>
            <a:ext cx="2951450" cy="389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235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Bar dir="vert"/>
      </p:transition>
    </mc:Choice>
    <mc:Fallback xmlns="">
      <p:transition spd="slow">
        <p:randomBar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869293" y="4126319"/>
            <a:ext cx="6949667" cy="6507415"/>
          </a:xfrm>
          <a:custGeom>
            <a:avLst/>
            <a:gdLst/>
            <a:ahLst/>
            <a:cxnLst/>
            <a:rect l="l" t="t" r="r" b="b"/>
            <a:pathLst>
              <a:path w="6949667" h="6507415">
                <a:moveTo>
                  <a:pt x="6949667" y="0"/>
                </a:moveTo>
                <a:lnTo>
                  <a:pt x="0" y="0"/>
                </a:lnTo>
                <a:lnTo>
                  <a:pt x="0" y="6507415"/>
                </a:lnTo>
                <a:lnTo>
                  <a:pt x="6949667" y="6507415"/>
                </a:lnTo>
                <a:lnTo>
                  <a:pt x="6949667" y="0"/>
                </a:lnTo>
                <a:close/>
              </a:path>
            </a:pathLst>
          </a:custGeom>
          <a:blipFill>
            <a:blip r:embed="rId4">
              <a:alphaModFix amt="6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400000" flipH="1">
            <a:off x="6582511" y="-2362787"/>
            <a:ext cx="13421525" cy="11878050"/>
          </a:xfrm>
          <a:custGeom>
            <a:avLst/>
            <a:gdLst/>
            <a:ahLst/>
            <a:cxnLst/>
            <a:rect l="l" t="t" r="r" b="b"/>
            <a:pathLst>
              <a:path w="13421525" h="11878050">
                <a:moveTo>
                  <a:pt x="13421525" y="0"/>
                </a:moveTo>
                <a:lnTo>
                  <a:pt x="0" y="0"/>
                </a:lnTo>
                <a:lnTo>
                  <a:pt x="0" y="11878049"/>
                </a:lnTo>
                <a:lnTo>
                  <a:pt x="13421525" y="11878049"/>
                </a:lnTo>
                <a:lnTo>
                  <a:pt x="1342152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7012136" y="-313028"/>
            <a:ext cx="4815431" cy="4508995"/>
          </a:xfrm>
          <a:custGeom>
            <a:avLst/>
            <a:gdLst/>
            <a:ahLst/>
            <a:cxnLst/>
            <a:rect l="l" t="t" r="r" b="b"/>
            <a:pathLst>
              <a:path w="4815431" h="4508995">
                <a:moveTo>
                  <a:pt x="4815431" y="0"/>
                </a:moveTo>
                <a:lnTo>
                  <a:pt x="0" y="0"/>
                </a:lnTo>
                <a:lnTo>
                  <a:pt x="0" y="4508994"/>
                </a:lnTo>
                <a:lnTo>
                  <a:pt x="4815431" y="4508994"/>
                </a:lnTo>
                <a:lnTo>
                  <a:pt x="4815431" y="0"/>
                </a:lnTo>
                <a:close/>
              </a:path>
            </a:pathLst>
          </a:custGeom>
          <a:blipFill>
            <a:blip r:embed="rId4">
              <a:alphaModFix amt="6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407054" y="433144"/>
            <a:ext cx="6467818" cy="244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dirty="0">
                <a:solidFill>
                  <a:srgbClr val="213C8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Project Challenges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407028" y="5949742"/>
            <a:ext cx="4605109" cy="1188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Evacuation Procedures: Evacuation plans and assembly points.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144000" y="1716645"/>
            <a:ext cx="4640963" cy="6806425"/>
            <a:chOff x="0" y="0"/>
            <a:chExt cx="719007" cy="105449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19007" cy="1054493"/>
            </a:xfrm>
            <a:custGeom>
              <a:avLst/>
              <a:gdLst/>
              <a:ahLst/>
              <a:cxnLst/>
              <a:rect l="l" t="t" r="r" b="b"/>
              <a:pathLst>
                <a:path w="719007" h="1054493">
                  <a:moveTo>
                    <a:pt x="0" y="0"/>
                  </a:moveTo>
                  <a:lnTo>
                    <a:pt x="719007" y="0"/>
                  </a:lnTo>
                  <a:lnTo>
                    <a:pt x="719007" y="1054493"/>
                  </a:lnTo>
                  <a:lnTo>
                    <a:pt x="0" y="1054493"/>
                  </a:lnTo>
                  <a:close/>
                </a:path>
              </a:pathLst>
            </a:custGeom>
            <a:blipFill>
              <a:blip r:embed="rId8"/>
              <a:stretch>
                <a:fillRect l="-60063" r="-60063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13980730" y="1740288"/>
            <a:ext cx="3278570" cy="6806425"/>
            <a:chOff x="0" y="0"/>
            <a:chExt cx="507936" cy="105449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07936" cy="1054493"/>
            </a:xfrm>
            <a:custGeom>
              <a:avLst/>
              <a:gdLst/>
              <a:ahLst/>
              <a:cxnLst/>
              <a:rect l="l" t="t" r="r" b="b"/>
              <a:pathLst>
                <a:path w="507936" h="1054493">
                  <a:moveTo>
                    <a:pt x="0" y="0"/>
                  </a:moveTo>
                  <a:lnTo>
                    <a:pt x="507936" y="0"/>
                  </a:lnTo>
                  <a:lnTo>
                    <a:pt x="507936" y="1054493"/>
                  </a:lnTo>
                  <a:lnTo>
                    <a:pt x="0" y="1054493"/>
                  </a:lnTo>
                  <a:close/>
                </a:path>
              </a:pathLst>
            </a:custGeom>
            <a:blipFill>
              <a:blip r:embed="rId9"/>
              <a:stretch>
                <a:fillRect l="-105508" r="-105508"/>
              </a:stretch>
            </a:blipFill>
          </p:spPr>
        </p:sp>
      </p:grpSp>
      <p:grpSp>
        <p:nvGrpSpPr>
          <p:cNvPr id="19" name="Group 7">
            <a:extLst>
              <a:ext uri="{FF2B5EF4-FFF2-40B4-BE49-F238E27FC236}">
                <a16:creationId xmlns:a16="http://schemas.microsoft.com/office/drawing/2014/main" id="{F4E828BB-BD10-77F9-A15A-648CFE941422}"/>
              </a:ext>
            </a:extLst>
          </p:cNvPr>
          <p:cNvGrpSpPr/>
          <p:nvPr/>
        </p:nvGrpSpPr>
        <p:grpSpPr>
          <a:xfrm>
            <a:off x="300165" y="3168666"/>
            <a:ext cx="7210581" cy="1952657"/>
            <a:chOff x="0" y="-38100"/>
            <a:chExt cx="1663262" cy="514280"/>
          </a:xfrm>
        </p:grpSpPr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089DF270-DEF4-33A3-7AB3-986A64A04D1C}"/>
                </a:ext>
              </a:extLst>
            </p:cNvPr>
            <p:cNvSpPr/>
            <p:nvPr/>
          </p:nvSpPr>
          <p:spPr>
            <a:xfrm>
              <a:off x="0" y="0"/>
              <a:ext cx="1663262" cy="476180"/>
            </a:xfrm>
            <a:custGeom>
              <a:avLst/>
              <a:gdLst/>
              <a:ahLst/>
              <a:cxnLst/>
              <a:rect l="l" t="t" r="r" b="b"/>
              <a:pathLst>
                <a:path w="1511177" h="476180">
                  <a:moveTo>
                    <a:pt x="26986" y="0"/>
                  </a:moveTo>
                  <a:lnTo>
                    <a:pt x="1484191" y="0"/>
                  </a:lnTo>
                  <a:cubicBezTo>
                    <a:pt x="1491348" y="0"/>
                    <a:pt x="1498212" y="2843"/>
                    <a:pt x="1503273" y="7904"/>
                  </a:cubicBezTo>
                  <a:cubicBezTo>
                    <a:pt x="1508334" y="12965"/>
                    <a:pt x="1511177" y="19829"/>
                    <a:pt x="1511177" y="26986"/>
                  </a:cubicBezTo>
                  <a:lnTo>
                    <a:pt x="1511177" y="449194"/>
                  </a:lnTo>
                  <a:cubicBezTo>
                    <a:pt x="1511177" y="456351"/>
                    <a:pt x="1508334" y="463215"/>
                    <a:pt x="1503273" y="468276"/>
                  </a:cubicBezTo>
                  <a:cubicBezTo>
                    <a:pt x="1498212" y="473337"/>
                    <a:pt x="1491348" y="476180"/>
                    <a:pt x="1484191" y="476180"/>
                  </a:cubicBezTo>
                  <a:lnTo>
                    <a:pt x="26986" y="476180"/>
                  </a:lnTo>
                  <a:cubicBezTo>
                    <a:pt x="19829" y="476180"/>
                    <a:pt x="12965" y="473337"/>
                    <a:pt x="7904" y="468276"/>
                  </a:cubicBezTo>
                  <a:cubicBezTo>
                    <a:pt x="2843" y="463215"/>
                    <a:pt x="0" y="456351"/>
                    <a:pt x="0" y="449194"/>
                  </a:cubicBezTo>
                  <a:lnTo>
                    <a:pt x="0" y="26986"/>
                  </a:lnTo>
                  <a:cubicBezTo>
                    <a:pt x="0" y="19829"/>
                    <a:pt x="2843" y="12965"/>
                    <a:pt x="7904" y="7904"/>
                  </a:cubicBezTo>
                  <a:cubicBezTo>
                    <a:pt x="12965" y="2843"/>
                    <a:pt x="19829" y="0"/>
                    <a:pt x="26986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21" name="TextBox 9">
              <a:extLst>
                <a:ext uri="{FF2B5EF4-FFF2-40B4-BE49-F238E27FC236}">
                  <a16:creationId xmlns:a16="http://schemas.microsoft.com/office/drawing/2014/main" id="{C0AAE9E1-65DA-2895-1DF4-A584D6EFB38A}"/>
                </a:ext>
              </a:extLst>
            </p:cNvPr>
            <p:cNvSpPr txBox="1"/>
            <p:nvPr/>
          </p:nvSpPr>
          <p:spPr>
            <a:xfrm>
              <a:off x="0" y="-38100"/>
              <a:ext cx="1511177" cy="514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10">
            <a:extLst>
              <a:ext uri="{FF2B5EF4-FFF2-40B4-BE49-F238E27FC236}">
                <a16:creationId xmlns:a16="http://schemas.microsoft.com/office/drawing/2014/main" id="{7FE21EDA-6B6F-F348-C513-8A0D1D296377}"/>
              </a:ext>
            </a:extLst>
          </p:cNvPr>
          <p:cNvSpPr txBox="1"/>
          <p:nvPr/>
        </p:nvSpPr>
        <p:spPr>
          <a:xfrm>
            <a:off x="568652" y="3609269"/>
            <a:ext cx="7054101" cy="1179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Accurate Sun Tracking: </a:t>
            </a: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Ensuring precise alignment of the solar panels with the sun’s movement throughout the day.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" name="TextBox 10">
            <a:extLst>
              <a:ext uri="{FF2B5EF4-FFF2-40B4-BE49-F238E27FC236}">
                <a16:creationId xmlns:a16="http://schemas.microsoft.com/office/drawing/2014/main" id="{274C671D-8D6B-C0DF-BB2D-8A32AB467522}"/>
              </a:ext>
            </a:extLst>
          </p:cNvPr>
          <p:cNvSpPr txBox="1"/>
          <p:nvPr/>
        </p:nvSpPr>
        <p:spPr>
          <a:xfrm>
            <a:off x="1541259" y="5902311"/>
            <a:ext cx="5969487" cy="781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Evacuation Procedures: Evacuation plans and assembly point.</a:t>
            </a:r>
          </a:p>
        </p:txBody>
      </p:sp>
      <p:grpSp>
        <p:nvGrpSpPr>
          <p:cNvPr id="27" name="Group 7">
            <a:extLst>
              <a:ext uri="{FF2B5EF4-FFF2-40B4-BE49-F238E27FC236}">
                <a16:creationId xmlns:a16="http://schemas.microsoft.com/office/drawing/2014/main" id="{57ED1BBC-1838-9EE9-2919-165AFB283711}"/>
              </a:ext>
            </a:extLst>
          </p:cNvPr>
          <p:cNvGrpSpPr/>
          <p:nvPr/>
        </p:nvGrpSpPr>
        <p:grpSpPr>
          <a:xfrm>
            <a:off x="1388344" y="5443585"/>
            <a:ext cx="7415575" cy="2108891"/>
            <a:chOff x="0" y="-38100"/>
            <a:chExt cx="1523975" cy="514280"/>
          </a:xfrm>
        </p:grpSpPr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47CCF8BB-9833-DE88-701C-768ED43F7AFC}"/>
                </a:ext>
              </a:extLst>
            </p:cNvPr>
            <p:cNvSpPr/>
            <p:nvPr/>
          </p:nvSpPr>
          <p:spPr>
            <a:xfrm>
              <a:off x="12798" y="-8806"/>
              <a:ext cx="1511177" cy="476180"/>
            </a:xfrm>
            <a:custGeom>
              <a:avLst/>
              <a:gdLst/>
              <a:ahLst/>
              <a:cxnLst/>
              <a:rect l="l" t="t" r="r" b="b"/>
              <a:pathLst>
                <a:path w="1511177" h="476180">
                  <a:moveTo>
                    <a:pt x="26986" y="0"/>
                  </a:moveTo>
                  <a:lnTo>
                    <a:pt x="1484191" y="0"/>
                  </a:lnTo>
                  <a:cubicBezTo>
                    <a:pt x="1491348" y="0"/>
                    <a:pt x="1498212" y="2843"/>
                    <a:pt x="1503273" y="7904"/>
                  </a:cubicBezTo>
                  <a:cubicBezTo>
                    <a:pt x="1508334" y="12965"/>
                    <a:pt x="1511177" y="19829"/>
                    <a:pt x="1511177" y="26986"/>
                  </a:cubicBezTo>
                  <a:lnTo>
                    <a:pt x="1511177" y="449194"/>
                  </a:lnTo>
                  <a:cubicBezTo>
                    <a:pt x="1511177" y="456351"/>
                    <a:pt x="1508334" y="463215"/>
                    <a:pt x="1503273" y="468276"/>
                  </a:cubicBezTo>
                  <a:cubicBezTo>
                    <a:pt x="1498212" y="473337"/>
                    <a:pt x="1491348" y="476180"/>
                    <a:pt x="1484191" y="476180"/>
                  </a:cubicBezTo>
                  <a:lnTo>
                    <a:pt x="26986" y="476180"/>
                  </a:lnTo>
                  <a:cubicBezTo>
                    <a:pt x="19829" y="476180"/>
                    <a:pt x="12965" y="473337"/>
                    <a:pt x="7904" y="468276"/>
                  </a:cubicBezTo>
                  <a:cubicBezTo>
                    <a:pt x="2843" y="463215"/>
                    <a:pt x="0" y="456351"/>
                    <a:pt x="0" y="449194"/>
                  </a:cubicBezTo>
                  <a:lnTo>
                    <a:pt x="0" y="26986"/>
                  </a:lnTo>
                  <a:cubicBezTo>
                    <a:pt x="0" y="19829"/>
                    <a:pt x="2843" y="12965"/>
                    <a:pt x="7904" y="7904"/>
                  </a:cubicBezTo>
                  <a:cubicBezTo>
                    <a:pt x="12965" y="2843"/>
                    <a:pt x="19829" y="0"/>
                    <a:pt x="26986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29" name="TextBox 9">
              <a:extLst>
                <a:ext uri="{FF2B5EF4-FFF2-40B4-BE49-F238E27FC236}">
                  <a16:creationId xmlns:a16="http://schemas.microsoft.com/office/drawing/2014/main" id="{A25AB5DC-1CA5-B9E3-12FB-67DD6699AD53}"/>
                </a:ext>
              </a:extLst>
            </p:cNvPr>
            <p:cNvSpPr txBox="1"/>
            <p:nvPr/>
          </p:nvSpPr>
          <p:spPr>
            <a:xfrm>
              <a:off x="0" y="-38100"/>
              <a:ext cx="1511177" cy="514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10">
            <a:extLst>
              <a:ext uri="{FF2B5EF4-FFF2-40B4-BE49-F238E27FC236}">
                <a16:creationId xmlns:a16="http://schemas.microsoft.com/office/drawing/2014/main" id="{640B64DD-22C5-B37C-4C7A-4073D2B06DF4}"/>
              </a:ext>
            </a:extLst>
          </p:cNvPr>
          <p:cNvSpPr txBox="1"/>
          <p:nvPr/>
        </p:nvSpPr>
        <p:spPr>
          <a:xfrm>
            <a:off x="1894878" y="5787663"/>
            <a:ext cx="6464787" cy="15769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Energy Storage Efficiency: </a:t>
            </a: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Developing a reliable and cost-effective method for storing surplus energy and converting it back to electricity at night.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1" name="Group 7">
            <a:extLst>
              <a:ext uri="{FF2B5EF4-FFF2-40B4-BE49-F238E27FC236}">
                <a16:creationId xmlns:a16="http://schemas.microsoft.com/office/drawing/2014/main" id="{88DA7F8F-1BA6-5D71-7489-C82E0E3104B9}"/>
              </a:ext>
            </a:extLst>
          </p:cNvPr>
          <p:cNvGrpSpPr/>
          <p:nvPr/>
        </p:nvGrpSpPr>
        <p:grpSpPr>
          <a:xfrm>
            <a:off x="300165" y="7864965"/>
            <a:ext cx="7437701" cy="1807996"/>
            <a:chOff x="0" y="0"/>
            <a:chExt cx="1511177" cy="476180"/>
          </a:xfrm>
        </p:grpSpPr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161A4AA6-2EA7-9143-F77D-855EB98BAF52}"/>
                </a:ext>
              </a:extLst>
            </p:cNvPr>
            <p:cNvSpPr/>
            <p:nvPr/>
          </p:nvSpPr>
          <p:spPr>
            <a:xfrm>
              <a:off x="0" y="0"/>
              <a:ext cx="1511177" cy="476180"/>
            </a:xfrm>
            <a:custGeom>
              <a:avLst/>
              <a:gdLst/>
              <a:ahLst/>
              <a:cxnLst/>
              <a:rect l="l" t="t" r="r" b="b"/>
              <a:pathLst>
                <a:path w="1511177" h="476180">
                  <a:moveTo>
                    <a:pt x="26986" y="0"/>
                  </a:moveTo>
                  <a:lnTo>
                    <a:pt x="1484191" y="0"/>
                  </a:lnTo>
                  <a:cubicBezTo>
                    <a:pt x="1491348" y="0"/>
                    <a:pt x="1498212" y="2843"/>
                    <a:pt x="1503273" y="7904"/>
                  </a:cubicBezTo>
                  <a:cubicBezTo>
                    <a:pt x="1508334" y="12965"/>
                    <a:pt x="1511177" y="19829"/>
                    <a:pt x="1511177" y="26986"/>
                  </a:cubicBezTo>
                  <a:lnTo>
                    <a:pt x="1511177" y="449194"/>
                  </a:lnTo>
                  <a:cubicBezTo>
                    <a:pt x="1511177" y="456351"/>
                    <a:pt x="1508334" y="463215"/>
                    <a:pt x="1503273" y="468276"/>
                  </a:cubicBezTo>
                  <a:cubicBezTo>
                    <a:pt x="1498212" y="473337"/>
                    <a:pt x="1491348" y="476180"/>
                    <a:pt x="1484191" y="476180"/>
                  </a:cubicBezTo>
                  <a:lnTo>
                    <a:pt x="26986" y="476180"/>
                  </a:lnTo>
                  <a:cubicBezTo>
                    <a:pt x="19829" y="476180"/>
                    <a:pt x="12965" y="473337"/>
                    <a:pt x="7904" y="468276"/>
                  </a:cubicBezTo>
                  <a:cubicBezTo>
                    <a:pt x="2843" y="463215"/>
                    <a:pt x="0" y="456351"/>
                    <a:pt x="0" y="449194"/>
                  </a:cubicBezTo>
                  <a:lnTo>
                    <a:pt x="0" y="26986"/>
                  </a:lnTo>
                  <a:cubicBezTo>
                    <a:pt x="0" y="19829"/>
                    <a:pt x="2843" y="12965"/>
                    <a:pt x="7904" y="7904"/>
                  </a:cubicBezTo>
                  <a:cubicBezTo>
                    <a:pt x="12965" y="2843"/>
                    <a:pt x="19829" y="0"/>
                    <a:pt x="26986" y="0"/>
                  </a:cubicBezTo>
                  <a:close/>
                </a:path>
              </a:pathLst>
            </a:custGeom>
            <a:solidFill>
              <a:srgbClr val="213C82"/>
            </a:solidFill>
          </p:spPr>
        </p:sp>
        <p:sp>
          <p:nvSpPr>
            <p:cNvPr id="33" name="TextBox 9">
              <a:extLst>
                <a:ext uri="{FF2B5EF4-FFF2-40B4-BE49-F238E27FC236}">
                  <a16:creationId xmlns:a16="http://schemas.microsoft.com/office/drawing/2014/main" id="{0AE727D7-1B47-3074-A3C3-FB2EDB67037E}"/>
                </a:ext>
              </a:extLst>
            </p:cNvPr>
            <p:cNvSpPr txBox="1"/>
            <p:nvPr/>
          </p:nvSpPr>
          <p:spPr>
            <a:xfrm>
              <a:off x="0" y="-38100"/>
              <a:ext cx="1511177" cy="514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4" name="TextBox 10">
            <a:extLst>
              <a:ext uri="{FF2B5EF4-FFF2-40B4-BE49-F238E27FC236}">
                <a16:creationId xmlns:a16="http://schemas.microsoft.com/office/drawing/2014/main" id="{EA36E5F1-7B15-0AF4-D5AB-BAC4F1F90079}"/>
              </a:ext>
            </a:extLst>
          </p:cNvPr>
          <p:cNvSpPr txBox="1"/>
          <p:nvPr/>
        </p:nvSpPr>
        <p:spPr>
          <a:xfrm>
            <a:off x="599364" y="8149126"/>
            <a:ext cx="7054101" cy="1179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GB" sz="24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Weather Dependency: </a:t>
            </a:r>
            <a:r>
              <a:rPr lang="en-GB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Variability in solar energy production due to weather conditions, affecting system performance.</a:t>
            </a:r>
            <a:endParaRPr lang="en-US"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7">
    <wetp:webextensionref xmlns:r="http://schemas.openxmlformats.org/officeDocument/2006/relationships" r:id="rId1"/>
  </wetp:taskpane>
  <wetp:taskpane dockstate="right" visibility="0" width="438" row="9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6EE1AC3F-E4F5-4334-AD94-9B7345BDEEF9}">
  <we:reference id="wa200006038" version="1.0.0.3" store="en-US" storeType="OMEX"/>
  <we:alternateReferences>
    <we:reference id="wa200006038" version="1.0.0.3" store="wa200006038" storeType="OMEX"/>
  </we:alternateReferences>
  <we:properties>
    <we:property name="pptx_export_from_biorender" value="false"/>
  </we:properties>
  <we:bindings/>
  <we:snapshot xmlns:r="http://schemas.openxmlformats.org/officeDocument/2006/relationships"/>
  <we:extLst>
    <a:ext xmlns:a="http://schemas.openxmlformats.org/drawingml/2006/main" uri="{0858819E-0033-43BF-8937-05EC82904868}">
      <we:backgroundApp state="1" runtimeId="Taskpane.Url"/>
    </a:ext>
  </we:extLst>
</we:webextension>
</file>

<file path=ppt/webextensions/webextension2.xml><?xml version="1.0" encoding="utf-8"?>
<we:webextension xmlns:we="http://schemas.microsoft.com/office/webextensions/webextension/2010/11" id="{F284F246-1185-4C82-8F01-95573CD7AAD8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875</TotalTime>
  <Words>513</Words>
  <Application>Microsoft Office PowerPoint</Application>
  <PresentationFormat>Custom</PresentationFormat>
  <Paragraphs>74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Open Sauce Bold</vt:lpstr>
      <vt:lpstr>Telegraf</vt:lpstr>
      <vt:lpstr>Poppins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White Professional Modern Safety Training Presentation</dc:title>
  <dc:creator>Avishka Chathuranga</dc:creator>
  <cp:lastModifiedBy>Avishka Chathuranga</cp:lastModifiedBy>
  <cp:revision>8</cp:revision>
  <dcterms:created xsi:type="dcterms:W3CDTF">2006-08-16T00:00:00Z</dcterms:created>
  <dcterms:modified xsi:type="dcterms:W3CDTF">2024-12-17T07:24:38Z</dcterms:modified>
  <dc:identifier>DAGZeAvLVOE</dc:identifier>
</cp:coreProperties>
</file>

<file path=docProps/thumbnail.jpeg>
</file>